
<file path=[Content_Types].xml><?xml version="1.0" encoding="utf-8"?>
<Types xmlns="http://schemas.openxmlformats.org/package/2006/content-types">
  <Default Extension="xml" ContentType="application/xml"/>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18"/>
  </p:normalViewPr>
  <p:slideViewPr>
    <p:cSldViewPr snapToGrid="0" snapToObjects="1">
      <p:cViewPr varScale="1">
        <p:scale>
          <a:sx n="124" d="100"/>
          <a:sy n="124"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432c12047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432c12047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432c12047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432c12047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432c12047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432c12047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d98d363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4d98d363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4d98d3639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4d98d363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4d98d3639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4d98d363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4d98d363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4d98d363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432c12047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432c12047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32c12047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432c12047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432c12047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432c12047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432c12047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432c1204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4d98d3639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4d98d363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4d98d3639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4d98d363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4d98d3639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4d98d363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432c12047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432c12047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4d98d3639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4d98d363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432c12047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432c12047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432c12047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432c12047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dcff895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dcff89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437764426_4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437764426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43776442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43776442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432c12047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432c1204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4dcff895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4dcff895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432c12047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432c12047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43bf0f559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43bf0f55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4d98d363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4d98d363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32c12047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432c12047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432c12047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432c1204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4dcff895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4dcff895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32c12047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432c1204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32c12047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32c1204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4411b4d8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4411b4d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howthingsfly.si.edu/aerodynamics/pressure-dra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sciencelearn.org.nz/Contexts/Flight/Sci-Media/Video/Wings-with-feathers" TargetMode="External"/><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hyperlink" Target="http://www.youtube.com/watch?v=cInwuPmxobM" TargetMode="External"/><Relationship Id="rId5" Type="http://schemas.openxmlformats.org/officeDocument/2006/relationships/image" Target="../media/image14.jp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mocomi.com/issue-29/what-is-gravity/" TargetMode="External"/><Relationship Id="rId4" Type="http://schemas.openxmlformats.org/officeDocument/2006/relationships/image" Target="../media/image16.jp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vZYwsAvHgVw" TargetMode="External"/><Relationship Id="rId4" Type="http://schemas.openxmlformats.org/officeDocument/2006/relationships/image" Target="../media/image19.jp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cience.howstuffworks.com/transport/4728-how-helicopters-work-video.htm" TargetMode="External"/><Relationship Id="rId4" Type="http://schemas.openxmlformats.org/officeDocument/2006/relationships/image" Target="../media/image22.jp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www.grc.nasa.gov/www/k-12/airplane/airplane.html" TargetMode="External"/><Relationship Id="rId4" Type="http://schemas.openxmlformats.org/officeDocument/2006/relationships/hyperlink" Target="https://www.grc.nasa.gov/www/k-12/airplane/glidfor.html" TargetMode="External"/><Relationship Id="rId5" Type="http://schemas.openxmlformats.org/officeDocument/2006/relationships/hyperlink" Target="https://www.grc.nasa.gov/www/k-12/airplane/forces.html" TargetMode="External"/><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s://www.grc.nasa.gov/www/k-12/airplane/lift1.html" TargetMode="External"/><Relationship Id="rId4" Type="http://schemas.openxmlformats.org/officeDocument/2006/relationships/hyperlink" Target="https://www.grc.nasa.gov/www/k-12/airplane/drag1.html" TargetMode="External"/><Relationship Id="rId5" Type="http://schemas.openxmlformats.org/officeDocument/2006/relationships/hyperlink" Target="https://www.grc.nasa.gov/www/k-12/airplane/weight1.html" TargetMode="External"/><Relationship Id="rId6" Type="http://schemas.openxmlformats.org/officeDocument/2006/relationships/hyperlink" Target="https://www.grc.nasa.gov/www/k-12/airplane/thrust1.html" TargetMode="External"/><Relationship Id="rId7" Type="http://schemas.openxmlformats.org/officeDocument/2006/relationships/hyperlink" Target="https://www.grc.nasa.gov/www/k-12/airplane/right2.html" TargetMode="External"/><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howthingsfly.si.edu/media/airplane-ax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s://www.grc.nasa.gov/www/k-12/airplane/yaw.html" TargetMode="External"/><Relationship Id="rId4" Type="http://schemas.openxmlformats.org/officeDocument/2006/relationships/hyperlink" Target="https://www.grc.nasa.gov/www/k-12/airplane/pitch.html" TargetMode="External"/><Relationship Id="rId5" Type="http://schemas.openxmlformats.org/officeDocument/2006/relationships/hyperlink" Target="https://www.grc.nasa.gov/www/k-12/airplane/alr.html" TargetMode="External"/><Relationship Id="rId6" Type="http://schemas.openxmlformats.org/officeDocument/2006/relationships/hyperlink" Target="https://www.grc.nasa.gov/www/k-12/airplane/roll.html" TargetMode="External"/><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s://www.grc.nasa.gov/www/k-12/airplane/elv.html" TargetMode="External"/><Relationship Id="rId4" Type="http://schemas.openxmlformats.org/officeDocument/2006/relationships/hyperlink" Target="https://www.grc.nasa.gov/www/k-12/airplane/rud.html" TargetMode="External"/><Relationship Id="rId5" Type="http://schemas.openxmlformats.org/officeDocument/2006/relationships/hyperlink" Target="https://www.grc.nasa.gov/www/k-12/airplane/fuselage.html" TargetMode="External"/><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howthingsfly.si.edu/gravity-air/air-stuf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howthingsfly.si.edu/media/thrust" TargetMode="External"/><Relationship Id="rId4" Type="http://schemas.openxmlformats.org/officeDocument/2006/relationships/hyperlink" Target="https://howthingsfly.si.edu/propulsion/engines" TargetMode="External"/><Relationship Id="rId5" Type="http://schemas.openxmlformats.org/officeDocument/2006/relationships/hyperlink" Target="https://howthingsfly.si.edu/propulsion/rocket-propulsion" TargetMode="External"/><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Air, Aerodynamics, and Flight</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p:nvPr/>
        </p:nvSpPr>
        <p:spPr>
          <a:xfrm rot="663061">
            <a:off x="1024133" y="3354787"/>
            <a:ext cx="3267897" cy="7733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lt2"/>
                </a:solidFill>
                <a:latin typeface="Roboto"/>
                <a:ea typeface="Roboto"/>
                <a:cs typeface="Roboto"/>
                <a:sym typeface="Roboto"/>
              </a:rPr>
              <a:t>Drag</a:t>
            </a:r>
            <a:r>
              <a:rPr lang="en" sz="1800">
                <a:solidFill>
                  <a:schemeClr val="lt2"/>
                </a:solidFill>
                <a:latin typeface="Roboto"/>
                <a:ea typeface="Roboto"/>
                <a:cs typeface="Roboto"/>
                <a:sym typeface="Roboto"/>
              </a:rPr>
              <a:t> is the force that acts opposite to the direction of motion. Drag is caused by friction and differences in air pressure.</a:t>
            </a:r>
            <a:endParaRPr sz="1800">
              <a:solidFill>
                <a:schemeClr val="lt2"/>
              </a:solidFill>
              <a:latin typeface="Roboto"/>
              <a:ea typeface="Roboto"/>
              <a:cs typeface="Roboto"/>
              <a:sym typeface="Roboto"/>
            </a:endParaRPr>
          </a:p>
          <a:p>
            <a:pPr marL="0" lvl="0" indent="0" algn="l" rtl="0">
              <a:spcBef>
                <a:spcPts val="2700"/>
              </a:spcBef>
              <a:spcAft>
                <a:spcPts val="0"/>
              </a:spcAft>
              <a:buNone/>
            </a:pPr>
            <a:endParaRPr/>
          </a:p>
        </p:txBody>
      </p:sp>
      <p:sp>
        <p:nvSpPr>
          <p:cNvPr id="130" name="Google Shape;130;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Forces of Flight</a:t>
            </a:r>
            <a:endParaRPr/>
          </a:p>
        </p:txBody>
      </p:sp>
      <p:sp>
        <p:nvSpPr>
          <p:cNvPr id="131" name="Google Shape;131;p22"/>
          <p:cNvSpPr txBox="1">
            <a:spLocks noGrp="1"/>
          </p:cNvSpPr>
          <p:nvPr>
            <p:ph type="body" idx="1"/>
          </p:nvPr>
        </p:nvSpPr>
        <p:spPr>
          <a:xfrm>
            <a:off x="471900" y="1778675"/>
            <a:ext cx="3912300" cy="1236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Lift</a:t>
            </a:r>
            <a:r>
              <a:rPr lang="en"/>
              <a:t> is the force that acts at a right angle to the direction of motion through the air. Lift is created by differences in air pressure.</a:t>
            </a:r>
            <a:endParaRPr b="1"/>
          </a:p>
          <a:p>
            <a:pPr marL="0" lvl="0" indent="0" algn="l" rtl="0">
              <a:lnSpc>
                <a:spcPct val="100000"/>
              </a:lnSpc>
              <a:spcBef>
                <a:spcPts val="2700"/>
              </a:spcBef>
              <a:spcAft>
                <a:spcPts val="1600"/>
              </a:spcAft>
              <a:buNone/>
            </a:pPr>
            <a:endParaRPr/>
          </a:p>
        </p:txBody>
      </p:sp>
      <p:pic>
        <p:nvPicPr>
          <p:cNvPr id="132" name="Google Shape;132;p22"/>
          <p:cNvPicPr preferRelativeResize="0"/>
          <p:nvPr/>
        </p:nvPicPr>
        <p:blipFill>
          <a:blip r:embed="rId3">
            <a:alphaModFix/>
          </a:blip>
          <a:stretch>
            <a:fillRect/>
          </a:stretch>
        </p:blipFill>
        <p:spPr>
          <a:xfrm>
            <a:off x="3257123" y="1741173"/>
            <a:ext cx="2991025" cy="2991025"/>
          </a:xfrm>
          <a:prstGeom prst="rect">
            <a:avLst/>
          </a:prstGeom>
          <a:noFill/>
          <a:ln>
            <a:noFill/>
          </a:ln>
        </p:spPr>
      </p:pic>
      <p:sp>
        <p:nvSpPr>
          <p:cNvPr id="133" name="Google Shape;133;p22"/>
          <p:cNvSpPr txBox="1"/>
          <p:nvPr/>
        </p:nvSpPr>
        <p:spPr>
          <a:xfrm>
            <a:off x="4936375" y="3854650"/>
            <a:ext cx="3578700" cy="10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2700"/>
              </a:spcAft>
              <a:buNone/>
            </a:pPr>
            <a:r>
              <a:rPr lang="en" sz="1800" b="1">
                <a:solidFill>
                  <a:schemeClr val="lt2"/>
                </a:solidFill>
                <a:latin typeface="Roboto"/>
                <a:ea typeface="Roboto"/>
                <a:cs typeface="Roboto"/>
                <a:sym typeface="Roboto"/>
              </a:rPr>
              <a:t>Weight</a:t>
            </a:r>
            <a:r>
              <a:rPr lang="en" sz="1800">
                <a:solidFill>
                  <a:schemeClr val="lt2"/>
                </a:solidFill>
                <a:latin typeface="Roboto"/>
                <a:ea typeface="Roboto"/>
                <a:cs typeface="Roboto"/>
                <a:sym typeface="Roboto"/>
              </a:rPr>
              <a:t> is the force of gravity. It acts in a downward direction—toward the center of the Earth.</a:t>
            </a:r>
            <a:endParaRPr/>
          </a:p>
        </p:txBody>
      </p:sp>
      <p:sp>
        <p:nvSpPr>
          <p:cNvPr id="134" name="Google Shape;134;p22"/>
          <p:cNvSpPr txBox="1"/>
          <p:nvPr/>
        </p:nvSpPr>
        <p:spPr>
          <a:xfrm rot="862059">
            <a:off x="4970890" y="2335797"/>
            <a:ext cx="3509670" cy="12424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2700"/>
              </a:spcAft>
              <a:buNone/>
            </a:pPr>
            <a:r>
              <a:rPr lang="en" sz="1800" b="1">
                <a:solidFill>
                  <a:schemeClr val="lt2"/>
                </a:solidFill>
                <a:latin typeface="Roboto"/>
                <a:ea typeface="Roboto"/>
                <a:cs typeface="Roboto"/>
                <a:sym typeface="Roboto"/>
              </a:rPr>
              <a:t>Thrust</a:t>
            </a:r>
            <a:r>
              <a:rPr lang="en" sz="1800">
                <a:solidFill>
                  <a:schemeClr val="lt2"/>
                </a:solidFill>
                <a:latin typeface="Roboto"/>
                <a:ea typeface="Roboto"/>
                <a:cs typeface="Roboto"/>
                <a:sym typeface="Roboto"/>
              </a:rPr>
              <a:t> is the force that propels a flying machine in the direction of motion. Engines produce thrust.</a:t>
            </a:r>
            <a:endParaRPr/>
          </a:p>
        </p:txBody>
      </p:sp>
      <p:cxnSp>
        <p:nvCxnSpPr>
          <p:cNvPr id="135" name="Google Shape;135;p22"/>
          <p:cNvCxnSpPr/>
          <p:nvPr/>
        </p:nvCxnSpPr>
        <p:spPr>
          <a:xfrm rot="10800000">
            <a:off x="356700" y="2013775"/>
            <a:ext cx="0" cy="690300"/>
          </a:xfrm>
          <a:prstGeom prst="straightConnector1">
            <a:avLst/>
          </a:prstGeom>
          <a:noFill/>
          <a:ln w="76200" cap="flat" cmpd="sng">
            <a:solidFill>
              <a:schemeClr val="dk2"/>
            </a:solidFill>
            <a:prstDash val="solid"/>
            <a:round/>
            <a:headEnd type="none" w="med" len="med"/>
            <a:tailEnd type="triangle" w="med" len="med"/>
          </a:ln>
        </p:spPr>
      </p:cxnSp>
      <p:cxnSp>
        <p:nvCxnSpPr>
          <p:cNvPr id="136" name="Google Shape;136;p22"/>
          <p:cNvCxnSpPr/>
          <p:nvPr/>
        </p:nvCxnSpPr>
        <p:spPr>
          <a:xfrm rot="10800000">
            <a:off x="655925" y="4740600"/>
            <a:ext cx="943500" cy="241800"/>
          </a:xfrm>
          <a:prstGeom prst="straightConnector1">
            <a:avLst/>
          </a:prstGeom>
          <a:noFill/>
          <a:ln w="76200" cap="flat" cmpd="sng">
            <a:solidFill>
              <a:schemeClr val="dk2"/>
            </a:solidFill>
            <a:prstDash val="solid"/>
            <a:round/>
            <a:headEnd type="none" w="med" len="med"/>
            <a:tailEnd type="triangle" w="med" len="med"/>
          </a:ln>
        </p:spPr>
      </p:cxnSp>
      <p:cxnSp>
        <p:nvCxnSpPr>
          <p:cNvPr id="137" name="Google Shape;137;p22"/>
          <p:cNvCxnSpPr/>
          <p:nvPr/>
        </p:nvCxnSpPr>
        <p:spPr>
          <a:xfrm>
            <a:off x="6800450" y="2255300"/>
            <a:ext cx="863100" cy="207000"/>
          </a:xfrm>
          <a:prstGeom prst="straightConnector1">
            <a:avLst/>
          </a:prstGeom>
          <a:noFill/>
          <a:ln w="76200" cap="flat" cmpd="sng">
            <a:solidFill>
              <a:schemeClr val="dk2"/>
            </a:solidFill>
            <a:prstDash val="solid"/>
            <a:round/>
            <a:headEnd type="none" w="med" len="med"/>
            <a:tailEnd type="triangle" w="med" len="med"/>
          </a:ln>
        </p:spPr>
      </p:cxnSp>
      <p:cxnSp>
        <p:nvCxnSpPr>
          <p:cNvPr id="138" name="Google Shape;138;p22"/>
          <p:cNvCxnSpPr/>
          <p:nvPr/>
        </p:nvCxnSpPr>
        <p:spPr>
          <a:xfrm>
            <a:off x="8515075" y="3854650"/>
            <a:ext cx="0" cy="748200"/>
          </a:xfrm>
          <a:prstGeom prst="straightConnector1">
            <a:avLst/>
          </a:prstGeom>
          <a:noFill/>
          <a:ln w="76200" cap="flat" cmpd="sng">
            <a:solidFill>
              <a:schemeClr val="dk2"/>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Opposites...</a:t>
            </a:r>
            <a:endParaRPr/>
          </a:p>
        </p:txBody>
      </p:sp>
      <p:sp>
        <p:nvSpPr>
          <p:cNvPr id="144" name="Google Shape;144;p2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Gravity is the force that naturally pulls object toward each other</a:t>
            </a:r>
            <a:endParaRPr/>
          </a:p>
          <a:p>
            <a:pPr marL="457200" lvl="0" indent="-342900" algn="l" rtl="0">
              <a:spcBef>
                <a:spcPts val="0"/>
              </a:spcBef>
              <a:spcAft>
                <a:spcPts val="0"/>
              </a:spcAft>
              <a:buSzPts val="1800"/>
              <a:buChar char="-"/>
            </a:pPr>
            <a:r>
              <a:rPr lang="en"/>
              <a:t>For a plane to fly, it must have sufficient </a:t>
            </a:r>
            <a:r>
              <a:rPr lang="en" b="1" u="sng">
                <a:highlight>
                  <a:schemeClr val="accent5"/>
                </a:highlight>
              </a:rPr>
              <a:t>LIFT</a:t>
            </a:r>
            <a:r>
              <a:rPr lang="en"/>
              <a:t>   to overcome </a:t>
            </a:r>
            <a:r>
              <a:rPr lang="en" b="1" u="sng">
                <a:highlight>
                  <a:schemeClr val="accent5"/>
                </a:highlight>
              </a:rPr>
              <a:t>GRAVITY</a:t>
            </a:r>
            <a:r>
              <a:rPr lang="en"/>
              <a:t>,  or its own weight.</a:t>
            </a:r>
            <a:endParaRPr/>
          </a:p>
          <a:p>
            <a:pPr marL="457200" lvl="0" indent="-342900" algn="l" rtl="0">
              <a:spcBef>
                <a:spcPts val="0"/>
              </a:spcBef>
              <a:spcAft>
                <a:spcPts val="0"/>
              </a:spcAft>
              <a:buSzPts val="1800"/>
              <a:buChar char="-"/>
            </a:pPr>
            <a:r>
              <a:rPr lang="en"/>
              <a:t>Likewise…</a:t>
            </a:r>
            <a:endParaRPr/>
          </a:p>
          <a:p>
            <a:pPr marL="457200" lvl="0" indent="-342900" algn="l" rtl="0">
              <a:spcBef>
                <a:spcPts val="0"/>
              </a:spcBef>
              <a:spcAft>
                <a:spcPts val="0"/>
              </a:spcAft>
              <a:buSzPts val="1800"/>
              <a:buChar char="-"/>
            </a:pPr>
            <a:r>
              <a:rPr lang="en"/>
              <a:t>For a plane to fly, it must have sufficient </a:t>
            </a:r>
            <a:r>
              <a:rPr lang="en">
                <a:highlight>
                  <a:schemeClr val="accent5"/>
                </a:highlight>
              </a:rPr>
              <a:t>THRUST</a:t>
            </a:r>
            <a:r>
              <a:rPr lang="en"/>
              <a:t> to overcome </a:t>
            </a:r>
            <a:r>
              <a:rPr lang="en">
                <a:highlight>
                  <a:schemeClr val="accent5"/>
                </a:highlight>
              </a:rPr>
              <a:t>DRAG</a:t>
            </a:r>
            <a:endParaRPr>
              <a:highlight>
                <a:schemeClr val="accent5"/>
              </a:highlight>
            </a:endParaRPr>
          </a:p>
        </p:txBody>
      </p:sp>
      <p:cxnSp>
        <p:nvCxnSpPr>
          <p:cNvPr id="145" name="Google Shape;145;p23"/>
          <p:cNvCxnSpPr/>
          <p:nvPr/>
        </p:nvCxnSpPr>
        <p:spPr>
          <a:xfrm rot="10800000">
            <a:off x="5625625" y="2340150"/>
            <a:ext cx="0" cy="324300"/>
          </a:xfrm>
          <a:prstGeom prst="straightConnector1">
            <a:avLst/>
          </a:prstGeom>
          <a:noFill/>
          <a:ln w="9525" cap="flat" cmpd="sng">
            <a:solidFill>
              <a:schemeClr val="dk2"/>
            </a:solidFill>
            <a:prstDash val="solid"/>
            <a:round/>
            <a:headEnd type="none" w="med" len="med"/>
            <a:tailEnd type="triangle" w="med" len="med"/>
          </a:ln>
        </p:spPr>
      </p:cxnSp>
      <p:cxnSp>
        <p:nvCxnSpPr>
          <p:cNvPr id="146" name="Google Shape;146;p23"/>
          <p:cNvCxnSpPr/>
          <p:nvPr/>
        </p:nvCxnSpPr>
        <p:spPr>
          <a:xfrm flipH="1">
            <a:off x="8097525" y="2291400"/>
            <a:ext cx="1800" cy="421800"/>
          </a:xfrm>
          <a:prstGeom prst="straightConnector1">
            <a:avLst/>
          </a:prstGeom>
          <a:noFill/>
          <a:ln w="9525" cap="flat" cmpd="sng">
            <a:solidFill>
              <a:schemeClr val="dk2"/>
            </a:solidFill>
            <a:prstDash val="solid"/>
            <a:round/>
            <a:headEnd type="none" w="med" len="med"/>
            <a:tailEnd type="triangle" w="med" len="med"/>
          </a:ln>
        </p:spPr>
      </p:cxnSp>
      <p:cxnSp>
        <p:nvCxnSpPr>
          <p:cNvPr id="147" name="Google Shape;147;p23"/>
          <p:cNvCxnSpPr/>
          <p:nvPr/>
        </p:nvCxnSpPr>
        <p:spPr>
          <a:xfrm rot="10800000">
            <a:off x="7379175" y="3672300"/>
            <a:ext cx="467100" cy="3600"/>
          </a:xfrm>
          <a:prstGeom prst="straightConnector1">
            <a:avLst/>
          </a:prstGeom>
          <a:noFill/>
          <a:ln w="9525" cap="flat" cmpd="sng">
            <a:solidFill>
              <a:schemeClr val="dk2"/>
            </a:solidFill>
            <a:prstDash val="solid"/>
            <a:round/>
            <a:headEnd type="none" w="med" len="med"/>
            <a:tailEnd type="triangle" w="med" len="med"/>
          </a:ln>
        </p:spPr>
      </p:cxnSp>
      <p:cxnSp>
        <p:nvCxnSpPr>
          <p:cNvPr id="148" name="Google Shape;148;p23"/>
          <p:cNvCxnSpPr/>
          <p:nvPr/>
        </p:nvCxnSpPr>
        <p:spPr>
          <a:xfrm>
            <a:off x="5377825" y="3682650"/>
            <a:ext cx="495600" cy="1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Ways to overcome drag:	</a:t>
            </a:r>
            <a:endParaRPr/>
          </a:p>
        </p:txBody>
      </p:sp>
      <p:sp>
        <p:nvSpPr>
          <p:cNvPr id="154" name="Google Shape;154;p2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More thrust</a:t>
            </a:r>
            <a:endParaRPr/>
          </a:p>
          <a:p>
            <a:pPr marL="914400" lvl="1" indent="-317500" algn="l" rtl="0">
              <a:spcBef>
                <a:spcPts val="0"/>
              </a:spcBef>
              <a:spcAft>
                <a:spcPts val="0"/>
              </a:spcAft>
              <a:buSzPts val="1400"/>
              <a:buAutoNum type="alphaLcPeriod"/>
            </a:pPr>
            <a:r>
              <a:rPr lang="en"/>
              <a:t>In an airplane, thrust, or forward motion, is provided by the engine</a:t>
            </a:r>
            <a:endParaRPr/>
          </a:p>
          <a:p>
            <a:pPr marL="914400" lvl="1" indent="-317500" algn="l" rtl="0">
              <a:spcBef>
                <a:spcPts val="0"/>
              </a:spcBef>
              <a:spcAft>
                <a:spcPts val="0"/>
              </a:spcAft>
              <a:buSzPts val="1400"/>
              <a:buAutoNum type="alphaLcPeriod"/>
            </a:pPr>
            <a:r>
              <a:rPr lang="en"/>
              <a:t>Increase the thrust by having a larger engine, or a more powerful engine</a:t>
            </a:r>
            <a:endParaRPr/>
          </a:p>
          <a:p>
            <a:pPr marL="457200" lvl="0" indent="-342900" algn="l" rtl="0">
              <a:spcBef>
                <a:spcPts val="0"/>
              </a:spcBef>
              <a:spcAft>
                <a:spcPts val="0"/>
              </a:spcAft>
              <a:buSzPts val="1800"/>
              <a:buAutoNum type="arabicPeriod"/>
            </a:pPr>
            <a:r>
              <a:rPr lang="en" u="sng">
                <a:solidFill>
                  <a:schemeClr val="hlink"/>
                </a:solidFill>
                <a:hlinkClick r:id="rId3"/>
              </a:rPr>
              <a:t>Streamlining</a:t>
            </a:r>
            <a:endParaRPr/>
          </a:p>
          <a:p>
            <a:pPr marL="914400" lvl="1" indent="-317500" algn="l" rtl="0">
              <a:spcBef>
                <a:spcPts val="0"/>
              </a:spcBef>
              <a:spcAft>
                <a:spcPts val="0"/>
              </a:spcAft>
              <a:buSzPts val="1400"/>
              <a:buAutoNum type="alphaLcPeriod"/>
            </a:pPr>
            <a:r>
              <a:rPr lang="en"/>
              <a:t>Streamlining reduces pressure drag (which is when air flowing past an object pushes harder against the front than the back). </a:t>
            </a:r>
            <a:endParaRPr/>
          </a:p>
          <a:p>
            <a:pPr marL="914400" lvl="1" indent="-317500" algn="l" rtl="0">
              <a:spcBef>
                <a:spcPts val="0"/>
              </a:spcBef>
              <a:spcAft>
                <a:spcPts val="0"/>
              </a:spcAft>
              <a:buSzPts val="1400"/>
              <a:buAutoNum type="alphaLcPeriod"/>
            </a:pPr>
            <a:r>
              <a:rPr lang="en"/>
              <a:t>HOWEVER, streamlining usually means making the surface longer, which can increase the friction (which can cause drag)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Flight in birds</a:t>
            </a:r>
            <a:endParaRPr sz="3000"/>
          </a:p>
        </p:txBody>
      </p:sp>
      <p:sp>
        <p:nvSpPr>
          <p:cNvPr id="160" name="Google Shape;160;p25"/>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Shape of wing</a:t>
            </a:r>
            <a:endParaRPr sz="1800"/>
          </a:p>
          <a:p>
            <a:pPr marL="457200" lvl="0" indent="-342900" algn="l" rtl="0">
              <a:spcBef>
                <a:spcPts val="0"/>
              </a:spcBef>
              <a:spcAft>
                <a:spcPts val="0"/>
              </a:spcAft>
              <a:buSzPts val="1800"/>
              <a:buChar char="-"/>
            </a:pPr>
            <a:r>
              <a:rPr lang="en" sz="1800"/>
              <a:t>Hollow bones</a:t>
            </a:r>
            <a:endParaRPr sz="1800"/>
          </a:p>
          <a:p>
            <a:pPr marL="457200" lvl="0" indent="-342900" algn="l" rtl="0">
              <a:spcBef>
                <a:spcPts val="0"/>
              </a:spcBef>
              <a:spcAft>
                <a:spcPts val="0"/>
              </a:spcAft>
              <a:buSzPts val="1800"/>
              <a:buChar char="-"/>
            </a:pPr>
            <a:r>
              <a:rPr lang="en" sz="1800"/>
              <a:t>Retractable landing gear</a:t>
            </a:r>
            <a:endParaRPr sz="1800"/>
          </a:p>
          <a:p>
            <a:pPr marL="457200" lvl="0" indent="-342900" algn="l" rtl="0">
              <a:spcBef>
                <a:spcPts val="0"/>
              </a:spcBef>
              <a:spcAft>
                <a:spcPts val="0"/>
              </a:spcAft>
              <a:buSzPts val="1800"/>
              <a:buChar char="-"/>
            </a:pPr>
            <a:r>
              <a:rPr lang="en" sz="1800"/>
              <a:t>Streamlined, smooth feathers</a:t>
            </a:r>
            <a:endParaRPr sz="1800"/>
          </a:p>
        </p:txBody>
      </p:sp>
      <p:pic>
        <p:nvPicPr>
          <p:cNvPr id="161" name="Google Shape;161;p25"/>
          <p:cNvPicPr preferRelativeResize="0"/>
          <p:nvPr/>
        </p:nvPicPr>
        <p:blipFill>
          <a:blip r:embed="rId3">
            <a:alphaModFix/>
          </a:blip>
          <a:stretch>
            <a:fillRect/>
          </a:stretch>
        </p:blipFill>
        <p:spPr>
          <a:xfrm>
            <a:off x="3608279" y="501450"/>
            <a:ext cx="5323597" cy="4140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Shape of wing</a:t>
            </a:r>
            <a:endParaRPr sz="4800"/>
          </a:p>
          <a:p>
            <a:pPr marL="0" lvl="0" indent="0" algn="l" rtl="0">
              <a:spcBef>
                <a:spcPts val="1600"/>
              </a:spcBef>
              <a:spcAft>
                <a:spcPts val="1600"/>
              </a:spcAft>
              <a:buNone/>
            </a:pPr>
            <a:endParaRPr sz="4800"/>
          </a:p>
        </p:txBody>
      </p:sp>
      <p:pic>
        <p:nvPicPr>
          <p:cNvPr id="167" name="Google Shape;167;p26"/>
          <p:cNvPicPr preferRelativeResize="0"/>
          <p:nvPr/>
        </p:nvPicPr>
        <p:blipFill>
          <a:blip r:embed="rId3">
            <a:alphaModFix/>
          </a:blip>
          <a:stretch>
            <a:fillRect/>
          </a:stretch>
        </p:blipFill>
        <p:spPr>
          <a:xfrm>
            <a:off x="3613075" y="381000"/>
            <a:ext cx="5257800" cy="4381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body" idx="1"/>
          </p:nvPr>
        </p:nvSpPr>
        <p:spPr>
          <a:xfrm>
            <a:off x="226075" y="381000"/>
            <a:ext cx="2808000" cy="424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4800"/>
          </a:p>
          <a:p>
            <a:pPr marL="0" lvl="0" indent="0" algn="l" rtl="0">
              <a:spcBef>
                <a:spcPts val="1600"/>
              </a:spcBef>
              <a:spcAft>
                <a:spcPts val="0"/>
              </a:spcAft>
              <a:buNone/>
            </a:pPr>
            <a:r>
              <a:rPr lang="en" sz="4800"/>
              <a:t>Hollow bones</a:t>
            </a:r>
            <a:endParaRPr sz="4800"/>
          </a:p>
          <a:p>
            <a:pPr marL="0" lvl="0" indent="0" algn="l" rtl="0">
              <a:spcBef>
                <a:spcPts val="1600"/>
              </a:spcBef>
              <a:spcAft>
                <a:spcPts val="1600"/>
              </a:spcAft>
              <a:buNone/>
            </a:pPr>
            <a:endParaRPr sz="4800"/>
          </a:p>
        </p:txBody>
      </p:sp>
      <p:pic>
        <p:nvPicPr>
          <p:cNvPr id="173" name="Google Shape;173;p27"/>
          <p:cNvPicPr preferRelativeResize="0"/>
          <p:nvPr/>
        </p:nvPicPr>
        <p:blipFill>
          <a:blip r:embed="rId3">
            <a:alphaModFix/>
          </a:blip>
          <a:stretch>
            <a:fillRect/>
          </a:stretch>
        </p:blipFill>
        <p:spPr>
          <a:xfrm>
            <a:off x="3679975" y="757313"/>
            <a:ext cx="5143500" cy="3495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body" idx="1"/>
          </p:nvPr>
        </p:nvSpPr>
        <p:spPr>
          <a:xfrm>
            <a:off x="0" y="984675"/>
            <a:ext cx="3278400" cy="36447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Char char="-"/>
            </a:pPr>
            <a:r>
              <a:rPr lang="en" sz="3600"/>
              <a:t>Retractable landing gear</a:t>
            </a:r>
            <a:endParaRPr sz="3600"/>
          </a:p>
          <a:p>
            <a:pPr marL="457200" lvl="0" indent="-457200" algn="l" rtl="0">
              <a:spcBef>
                <a:spcPts val="0"/>
              </a:spcBef>
              <a:spcAft>
                <a:spcPts val="0"/>
              </a:spcAft>
              <a:buSzPts val="3600"/>
              <a:buChar char="-"/>
            </a:pPr>
            <a:r>
              <a:rPr lang="en" sz="3600"/>
              <a:t>Lightweight, smooth feathers</a:t>
            </a:r>
            <a:endParaRPr sz="3600"/>
          </a:p>
          <a:p>
            <a:pPr marL="0" lvl="0" indent="0" algn="l" rtl="0">
              <a:spcBef>
                <a:spcPts val="1600"/>
              </a:spcBef>
              <a:spcAft>
                <a:spcPts val="1600"/>
              </a:spcAft>
              <a:buNone/>
            </a:pPr>
            <a:endParaRPr sz="3600"/>
          </a:p>
        </p:txBody>
      </p:sp>
      <p:pic>
        <p:nvPicPr>
          <p:cNvPr id="179" name="Google Shape;179;p28"/>
          <p:cNvPicPr preferRelativeResize="0"/>
          <p:nvPr/>
        </p:nvPicPr>
        <p:blipFill>
          <a:blip r:embed="rId3">
            <a:alphaModFix/>
          </a:blip>
          <a:stretch>
            <a:fillRect/>
          </a:stretch>
        </p:blipFill>
        <p:spPr>
          <a:xfrm>
            <a:off x="4068750" y="0"/>
            <a:ext cx="4218000" cy="3163500"/>
          </a:xfrm>
          <a:prstGeom prst="rect">
            <a:avLst/>
          </a:prstGeom>
          <a:noFill/>
          <a:ln>
            <a:noFill/>
          </a:ln>
        </p:spPr>
      </p:pic>
      <p:pic>
        <p:nvPicPr>
          <p:cNvPr id="180" name="Google Shape;180;p28">
            <a:hlinkClick r:id="rId4"/>
          </p:cNvPr>
          <p:cNvPicPr preferRelativeResize="0"/>
          <p:nvPr/>
        </p:nvPicPr>
        <p:blipFill>
          <a:blip r:embed="rId5">
            <a:alphaModFix/>
          </a:blip>
          <a:stretch>
            <a:fillRect/>
          </a:stretch>
        </p:blipFill>
        <p:spPr>
          <a:xfrm>
            <a:off x="4068750" y="3163500"/>
            <a:ext cx="4218000" cy="1858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Flight in insects</a:t>
            </a:r>
            <a:endParaRPr/>
          </a:p>
        </p:txBody>
      </p:sp>
      <p:sp>
        <p:nvSpPr>
          <p:cNvPr id="186" name="Google Shape;186;p29"/>
          <p:cNvSpPr txBox="1">
            <a:spLocks noGrp="1"/>
          </p:cNvSpPr>
          <p:nvPr>
            <p:ph type="body" idx="1"/>
          </p:nvPr>
        </p:nvSpPr>
        <p:spPr>
          <a:xfrm>
            <a:off x="46350" y="1919075"/>
            <a:ext cx="40005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Arial"/>
              <a:buChar char="-"/>
            </a:pPr>
            <a:r>
              <a:rPr lang="en">
                <a:solidFill>
                  <a:srgbClr val="000000"/>
                </a:solidFill>
                <a:highlight>
                  <a:srgbClr val="FFFFFF"/>
                </a:highlight>
                <a:latin typeface="Arial"/>
                <a:ea typeface="Arial"/>
                <a:cs typeface="Arial"/>
                <a:sym typeface="Arial"/>
              </a:rPr>
              <a:t>When a bee zips across your garden, it blurs by at jet speed and turns on a dime </a:t>
            </a:r>
            <a:endParaRPr>
              <a:solidFill>
                <a:srgbClr val="000000"/>
              </a:solidFill>
              <a:highlight>
                <a:srgbClr val="FFFFFF"/>
              </a:highlight>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highlight>
                  <a:srgbClr val="FFFFFF"/>
                </a:highlight>
                <a:latin typeface="Arial"/>
                <a:ea typeface="Arial"/>
                <a:cs typeface="Arial"/>
                <a:sym typeface="Arial"/>
              </a:rPr>
              <a:t>When a fly zooms through your kitchen and sniffs a possible snack, it can stop short in midair and hover like a helicopter </a:t>
            </a:r>
            <a:endParaRPr/>
          </a:p>
        </p:txBody>
      </p:sp>
      <p:pic>
        <p:nvPicPr>
          <p:cNvPr id="187" name="Google Shape;187;p29"/>
          <p:cNvPicPr preferRelativeResize="0"/>
          <p:nvPr/>
        </p:nvPicPr>
        <p:blipFill>
          <a:blip r:embed="rId3">
            <a:alphaModFix/>
          </a:blip>
          <a:stretch>
            <a:fillRect/>
          </a:stretch>
        </p:blipFill>
        <p:spPr>
          <a:xfrm>
            <a:off x="5143500" y="253104"/>
            <a:ext cx="4000500" cy="1890021"/>
          </a:xfrm>
          <a:prstGeom prst="rect">
            <a:avLst/>
          </a:prstGeom>
          <a:noFill/>
          <a:ln>
            <a:noFill/>
          </a:ln>
        </p:spPr>
      </p:pic>
      <p:pic>
        <p:nvPicPr>
          <p:cNvPr id="188" name="Google Shape;188;p29" descr="HeadSqueezer Leon Vanstone explains the incredible process that allows insects to fly and how they shape up to aeroplane and helicopter flight.&#10;&#10;How animals fly: http://www.jetfriends.com/jetfriends2/teens/technik_vogelflug&#10;&#10;Help the bumblebee: http://www.devonwildlifetrust.org/get-devon-buzzing-2013?gclid=CPHX0oWi67cCFfMQtAodpTAAmw&#10;&#10;Greg Foot answers whether humans will be able to fly: http://youtu.be/xPKfpO-_cSE&#10;&#10;How bees make honey: http://animal.discovery.com/insects/question300.htm&#10;&#10;http://www.youtube.com/user/HeadsqueezeTV&#10;http://www.youtube.com/subscription_center?add_user=HeadsqueezeTV" title="How do insects fly? - Sci Guide (Ep 25) - Head Squeeze">
            <a:hlinkClick r:id="rId4"/>
          </p:cNvPr>
          <p:cNvPicPr preferRelativeResize="0"/>
          <p:nvPr/>
        </p:nvPicPr>
        <p:blipFill>
          <a:blip r:embed="rId5">
            <a:alphaModFix/>
          </a:blip>
          <a:stretch>
            <a:fillRect/>
          </a:stretch>
        </p:blipFill>
        <p:spPr>
          <a:xfrm>
            <a:off x="5143500" y="2143125"/>
            <a:ext cx="4000500" cy="3000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0"/>
          <p:cNvPicPr preferRelativeResize="0"/>
          <p:nvPr/>
        </p:nvPicPr>
        <p:blipFill>
          <a:blip r:embed="rId3">
            <a:alphaModFix/>
          </a:blip>
          <a:stretch>
            <a:fillRect/>
          </a:stretch>
        </p:blipFill>
        <p:spPr>
          <a:xfrm>
            <a:off x="196952" y="1919076"/>
            <a:ext cx="4043551" cy="3018549"/>
          </a:xfrm>
          <a:prstGeom prst="rect">
            <a:avLst/>
          </a:prstGeom>
          <a:noFill/>
          <a:ln>
            <a:noFill/>
          </a:ln>
        </p:spPr>
      </p:pic>
      <p:sp>
        <p:nvSpPr>
          <p:cNvPr id="194" name="Google Shape;194;p3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Animals and thrust</a:t>
            </a:r>
            <a:endParaRPr/>
          </a:p>
        </p:txBody>
      </p:sp>
      <p:sp>
        <p:nvSpPr>
          <p:cNvPr id="195" name="Google Shape;195;p30"/>
          <p:cNvSpPr txBox="1">
            <a:spLocks noGrp="1"/>
          </p:cNvSpPr>
          <p:nvPr>
            <p:ph type="body" idx="1"/>
          </p:nvPr>
        </p:nvSpPr>
        <p:spPr>
          <a:xfrm>
            <a:off x="3637525" y="1919075"/>
            <a:ext cx="50565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 bird generates thrust by flapping its wings.  While it often looks like birds are flapping their wings up and down only, the angle of the wing causes forward motion aka, thrust.</a:t>
            </a:r>
            <a:endParaRPr/>
          </a:p>
          <a:p>
            <a:pPr marL="457200" lvl="0" indent="-342900" algn="l" rtl="0">
              <a:spcBef>
                <a:spcPts val="0"/>
              </a:spcBef>
              <a:spcAft>
                <a:spcPts val="0"/>
              </a:spcAft>
              <a:buSzPts val="1800"/>
              <a:buChar char="-"/>
            </a:pPr>
            <a:r>
              <a:rPr lang="en"/>
              <a:t>The muscles a bird uses to generate thrust are located in their chest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Parachutes</a:t>
            </a:r>
            <a:endParaRPr/>
          </a:p>
        </p:txBody>
      </p:sp>
      <p:sp>
        <p:nvSpPr>
          <p:cNvPr id="201" name="Google Shape;201;p31"/>
          <p:cNvSpPr txBox="1">
            <a:spLocks noGrp="1"/>
          </p:cNvSpPr>
          <p:nvPr>
            <p:ph type="body" idx="1"/>
          </p:nvPr>
        </p:nvSpPr>
        <p:spPr>
          <a:xfrm>
            <a:off x="471900" y="1749850"/>
            <a:ext cx="8222100" cy="2879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400">
                <a:solidFill>
                  <a:srgbClr val="404040"/>
                </a:solidFill>
                <a:latin typeface="Ubuntu"/>
                <a:ea typeface="Ubuntu"/>
                <a:cs typeface="Ubuntu"/>
                <a:sym typeface="Ubuntu"/>
              </a:rPr>
              <a:t>A parachute is a device used to slow down an object that is falling towards the ground.</a:t>
            </a:r>
            <a:endParaRPr sz="1400">
              <a:solidFill>
                <a:srgbClr val="404040"/>
              </a:solidFill>
              <a:latin typeface="Ubuntu"/>
              <a:ea typeface="Ubuntu"/>
              <a:cs typeface="Ubuntu"/>
              <a:sym typeface="Ubuntu"/>
            </a:endParaRPr>
          </a:p>
          <a:p>
            <a:pPr marL="0" lvl="0" indent="0" algn="l" rtl="0">
              <a:lnSpc>
                <a:spcPct val="150000"/>
              </a:lnSpc>
              <a:spcBef>
                <a:spcPts val="1100"/>
              </a:spcBef>
              <a:spcAft>
                <a:spcPts val="0"/>
              </a:spcAft>
              <a:buNone/>
            </a:pPr>
            <a:r>
              <a:rPr lang="en" sz="1400">
                <a:solidFill>
                  <a:srgbClr val="404040"/>
                </a:solidFill>
                <a:latin typeface="Ubuntu"/>
                <a:ea typeface="Ubuntu"/>
                <a:cs typeface="Ubuntu"/>
                <a:sym typeface="Ubuntu"/>
              </a:rPr>
              <a:t>There are two forces acting on the falling person:</a:t>
            </a:r>
            <a:endParaRPr sz="1400">
              <a:solidFill>
                <a:srgbClr val="404040"/>
              </a:solidFill>
              <a:latin typeface="Ubuntu"/>
              <a:ea typeface="Ubuntu"/>
              <a:cs typeface="Ubuntu"/>
              <a:sym typeface="Ubuntu"/>
            </a:endParaRPr>
          </a:p>
          <a:p>
            <a:pPr marL="647700" lvl="0" indent="-317500" algn="l" rtl="0">
              <a:lnSpc>
                <a:spcPct val="150000"/>
              </a:lnSpc>
              <a:spcBef>
                <a:spcPts val="1100"/>
              </a:spcBef>
              <a:spcAft>
                <a:spcPts val="0"/>
              </a:spcAft>
              <a:buClr>
                <a:srgbClr val="404040"/>
              </a:buClr>
              <a:buSzPts val="1400"/>
              <a:buFont typeface="Ubuntu"/>
              <a:buAutoNum type="arabicPeriod"/>
            </a:pPr>
            <a:r>
              <a:rPr lang="en" sz="1400">
                <a:solidFill>
                  <a:srgbClr val="337AB7"/>
                </a:solidFill>
                <a:uFill>
                  <a:noFill/>
                </a:uFill>
                <a:latin typeface="Ubuntu"/>
                <a:ea typeface="Ubuntu"/>
                <a:cs typeface="Ubuntu"/>
                <a:sym typeface="Ubuntu"/>
                <a:hlinkClick r:id="rId3"/>
              </a:rPr>
              <a:t>Gravity</a:t>
            </a:r>
            <a:r>
              <a:rPr lang="en" sz="1400">
                <a:solidFill>
                  <a:srgbClr val="404040"/>
                </a:solidFill>
                <a:latin typeface="Ubuntu"/>
                <a:ea typeface="Ubuntu"/>
                <a:cs typeface="Ubuntu"/>
                <a:sym typeface="Ubuntu"/>
              </a:rPr>
              <a:t> (Downwards)</a:t>
            </a:r>
            <a:endParaRPr sz="1400">
              <a:solidFill>
                <a:srgbClr val="404040"/>
              </a:solidFill>
              <a:latin typeface="Ubuntu"/>
              <a:ea typeface="Ubuntu"/>
              <a:cs typeface="Ubuntu"/>
              <a:sym typeface="Ubuntu"/>
            </a:endParaRPr>
          </a:p>
          <a:p>
            <a:pPr marL="647700" lvl="0" indent="-317500" algn="l" rtl="0">
              <a:lnSpc>
                <a:spcPct val="150000"/>
              </a:lnSpc>
              <a:spcBef>
                <a:spcPts val="0"/>
              </a:spcBef>
              <a:spcAft>
                <a:spcPts val="0"/>
              </a:spcAft>
              <a:buClr>
                <a:srgbClr val="404040"/>
              </a:buClr>
              <a:buSzPts val="1400"/>
              <a:buFont typeface="Ubuntu"/>
              <a:buAutoNum type="arabicPeriod"/>
            </a:pPr>
            <a:r>
              <a:rPr lang="en" sz="1400">
                <a:solidFill>
                  <a:srgbClr val="404040"/>
                </a:solidFill>
                <a:latin typeface="Ubuntu"/>
                <a:ea typeface="Ubuntu"/>
                <a:cs typeface="Ubuntu"/>
                <a:sym typeface="Ubuntu"/>
              </a:rPr>
              <a:t>Air resistance (Upwards)</a:t>
            </a:r>
            <a:endParaRPr sz="1400">
              <a:solidFill>
                <a:srgbClr val="404040"/>
              </a:solidFill>
              <a:latin typeface="Ubuntu"/>
              <a:ea typeface="Ubuntu"/>
              <a:cs typeface="Ubuntu"/>
              <a:sym typeface="Ubuntu"/>
            </a:endParaRPr>
          </a:p>
          <a:p>
            <a:pPr marL="0" lvl="0" indent="0" algn="l" rtl="0">
              <a:lnSpc>
                <a:spcPct val="150000"/>
              </a:lnSpc>
              <a:spcBef>
                <a:spcPts val="1500"/>
              </a:spcBef>
              <a:spcAft>
                <a:spcPts val="0"/>
              </a:spcAft>
              <a:buNone/>
            </a:pPr>
            <a:r>
              <a:rPr lang="en" sz="1400">
                <a:solidFill>
                  <a:srgbClr val="404040"/>
                </a:solidFill>
                <a:latin typeface="Ubuntu"/>
                <a:ea typeface="Ubuntu"/>
                <a:cs typeface="Ubuntu"/>
                <a:sym typeface="Ubuntu"/>
              </a:rPr>
              <a:t>Without a parachute, the gravity is more than air resistance. However, as the parachute opens, the air resistance increases. Now, air resistance is more than gravity.</a:t>
            </a:r>
            <a:endParaRPr sz="1400">
              <a:solidFill>
                <a:srgbClr val="404040"/>
              </a:solidFill>
              <a:latin typeface="Ubuntu"/>
              <a:ea typeface="Ubuntu"/>
              <a:cs typeface="Ubuntu"/>
              <a:sym typeface="Ubuntu"/>
            </a:endParaRPr>
          </a:p>
          <a:p>
            <a:pPr marL="0" lvl="0" indent="0" algn="l" rtl="0">
              <a:lnSpc>
                <a:spcPct val="150000"/>
              </a:lnSpc>
              <a:spcBef>
                <a:spcPts val="1100"/>
              </a:spcBef>
              <a:spcAft>
                <a:spcPts val="0"/>
              </a:spcAft>
              <a:buNone/>
            </a:pPr>
            <a:r>
              <a:rPr lang="en" sz="1400">
                <a:solidFill>
                  <a:srgbClr val="404040"/>
                </a:solidFill>
                <a:latin typeface="Ubuntu"/>
                <a:ea typeface="Ubuntu"/>
                <a:cs typeface="Ubuntu"/>
                <a:sym typeface="Ubuntu"/>
              </a:rPr>
              <a:t>This slows down the parachute and the person can land safely on the ground.</a:t>
            </a:r>
            <a:endParaRPr sz="1400">
              <a:solidFill>
                <a:srgbClr val="404040"/>
              </a:solidFill>
              <a:latin typeface="Ubuntu"/>
              <a:ea typeface="Ubuntu"/>
              <a:cs typeface="Ubuntu"/>
              <a:sym typeface="Ubuntu"/>
            </a:endParaRPr>
          </a:p>
          <a:p>
            <a:pPr marL="0" lvl="0" indent="0" algn="l" rtl="0">
              <a:spcBef>
                <a:spcPts val="1100"/>
              </a:spcBef>
              <a:spcAft>
                <a:spcPts val="1600"/>
              </a:spcAft>
              <a:buNone/>
            </a:pPr>
            <a:endParaRPr/>
          </a:p>
        </p:txBody>
      </p:sp>
      <p:pic>
        <p:nvPicPr>
          <p:cNvPr id="202" name="Google Shape;202;p31"/>
          <p:cNvPicPr preferRelativeResize="0"/>
          <p:nvPr/>
        </p:nvPicPr>
        <p:blipFill>
          <a:blip r:embed="rId4">
            <a:alphaModFix/>
          </a:blip>
          <a:stretch>
            <a:fillRect/>
          </a:stretch>
        </p:blipFill>
        <p:spPr>
          <a:xfrm>
            <a:off x="6177500" y="132575"/>
            <a:ext cx="2333125" cy="1617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air?</a:t>
            </a:r>
            <a:endParaRPr/>
          </a:p>
        </p:txBody>
      </p:sp>
      <p:sp>
        <p:nvSpPr>
          <p:cNvPr id="74" name="Google Shape;74;p14"/>
          <p:cNvSpPr txBox="1">
            <a:spLocks noGrp="1"/>
          </p:cNvSpPr>
          <p:nvPr>
            <p:ph type="body" idx="1"/>
          </p:nvPr>
        </p:nvSpPr>
        <p:spPr>
          <a:xfrm>
            <a:off x="460950" y="1919075"/>
            <a:ext cx="82221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000000"/>
                </a:solidFill>
              </a:rPr>
              <a:t>Composition:</a:t>
            </a:r>
            <a:endParaRPr sz="2400">
              <a:solidFill>
                <a:srgbClr val="000000"/>
              </a:solidFill>
            </a:endParaRPr>
          </a:p>
          <a:p>
            <a:pPr marL="457200" lvl="0" indent="-342900" algn="l" rtl="0">
              <a:spcBef>
                <a:spcPts val="0"/>
              </a:spcBef>
              <a:spcAft>
                <a:spcPts val="0"/>
              </a:spcAft>
              <a:buClr>
                <a:srgbClr val="000000"/>
              </a:buClr>
              <a:buSzPts val="1800"/>
              <a:buFont typeface="Roboto"/>
              <a:buChar char="-"/>
            </a:pPr>
            <a:r>
              <a:rPr lang="en">
                <a:solidFill>
                  <a:srgbClr val="000000"/>
                </a:solidFill>
              </a:rPr>
              <a:t>78% nitrogen</a:t>
            </a:r>
            <a:endParaRPr>
              <a:solidFill>
                <a:srgbClr val="000000"/>
              </a:solidFill>
            </a:endParaRPr>
          </a:p>
          <a:p>
            <a:pPr marL="457200" lvl="0" indent="-342900" algn="l" rtl="0">
              <a:spcBef>
                <a:spcPts val="0"/>
              </a:spcBef>
              <a:spcAft>
                <a:spcPts val="0"/>
              </a:spcAft>
              <a:buClr>
                <a:srgbClr val="000000"/>
              </a:buClr>
              <a:buSzPts val="1800"/>
              <a:buFont typeface="Roboto"/>
              <a:buChar char="-"/>
            </a:pPr>
            <a:r>
              <a:rPr lang="en">
                <a:solidFill>
                  <a:srgbClr val="000000"/>
                </a:solidFill>
              </a:rPr>
              <a:t>21% oxygen</a:t>
            </a:r>
            <a:endParaRPr>
              <a:solidFill>
                <a:srgbClr val="000000"/>
              </a:solidFill>
            </a:endParaRPr>
          </a:p>
          <a:p>
            <a:pPr marL="457200" lvl="0" indent="-342900" algn="l" rtl="0">
              <a:spcBef>
                <a:spcPts val="0"/>
              </a:spcBef>
              <a:spcAft>
                <a:spcPts val="0"/>
              </a:spcAft>
              <a:buClr>
                <a:srgbClr val="000000"/>
              </a:buClr>
              <a:buSzPts val="1800"/>
              <a:buFont typeface="Roboto"/>
              <a:buChar char="-"/>
            </a:pPr>
            <a:r>
              <a:rPr lang="en">
                <a:solidFill>
                  <a:srgbClr val="000000"/>
                </a:solidFill>
              </a:rPr>
              <a:t>1% Argon</a:t>
            </a:r>
            <a:endParaRPr>
              <a:solidFill>
                <a:srgbClr val="000000"/>
              </a:solidFill>
            </a:endParaRPr>
          </a:p>
          <a:p>
            <a:pPr marL="457200" lvl="0" indent="-342900" algn="l" rtl="0">
              <a:spcBef>
                <a:spcPts val="0"/>
              </a:spcBef>
              <a:spcAft>
                <a:spcPts val="0"/>
              </a:spcAft>
              <a:buClr>
                <a:srgbClr val="000000"/>
              </a:buClr>
              <a:buSzPts val="1800"/>
              <a:buFont typeface="Roboto"/>
              <a:buChar char="-"/>
            </a:pPr>
            <a:r>
              <a:rPr lang="en">
                <a:solidFill>
                  <a:srgbClr val="000000"/>
                </a:solidFill>
              </a:rPr>
              <a:t>trace amount of other gases</a:t>
            </a:r>
            <a:endParaRPr>
              <a:solidFill>
                <a:srgbClr val="000000"/>
              </a:solidFill>
            </a:endParaRPr>
          </a:p>
          <a:p>
            <a:pPr marL="0" lvl="0" indent="0" algn="l" rtl="0">
              <a:spcBef>
                <a:spcPts val="0"/>
              </a:spcBef>
              <a:spcAft>
                <a:spcPts val="0"/>
              </a:spcAft>
              <a:buNone/>
            </a:pPr>
            <a:r>
              <a:rPr lang="en">
                <a:solidFill>
                  <a:srgbClr val="000000"/>
                </a:solidFill>
              </a:rPr>
              <a:t>(carbon dioxide, water vapor, etc.)</a:t>
            </a:r>
            <a:endParaRPr>
              <a:solidFill>
                <a:srgbClr val="000000"/>
              </a:solidFill>
            </a:endParaRPr>
          </a:p>
          <a:p>
            <a:pPr marL="0" lvl="0" indent="0" algn="l" rtl="0">
              <a:spcBef>
                <a:spcPts val="0"/>
              </a:spcBef>
              <a:spcAft>
                <a:spcPts val="1600"/>
              </a:spcAft>
              <a:buNone/>
            </a:pPr>
            <a:endParaRPr/>
          </a:p>
        </p:txBody>
      </p:sp>
      <p:pic>
        <p:nvPicPr>
          <p:cNvPr id="75" name="Google Shape;75;p14"/>
          <p:cNvPicPr preferRelativeResize="0"/>
          <p:nvPr/>
        </p:nvPicPr>
        <p:blipFill>
          <a:blip r:embed="rId3">
            <a:alphaModFix/>
          </a:blip>
          <a:stretch>
            <a:fillRect/>
          </a:stretch>
        </p:blipFill>
        <p:spPr>
          <a:xfrm>
            <a:off x="4661975" y="1919072"/>
            <a:ext cx="3680617" cy="2898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Parachutes</a:t>
            </a:r>
            <a:endParaRPr/>
          </a:p>
        </p:txBody>
      </p:sp>
      <p:sp>
        <p:nvSpPr>
          <p:cNvPr id="208" name="Google Shape;208;p32"/>
          <p:cNvSpPr txBox="1">
            <a:spLocks noGrp="1"/>
          </p:cNvSpPr>
          <p:nvPr>
            <p:ph type="body" idx="1"/>
          </p:nvPr>
        </p:nvSpPr>
        <p:spPr>
          <a:xfrm>
            <a:off x="471900" y="1749850"/>
            <a:ext cx="8222100" cy="2879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2"/>
              </a:buClr>
              <a:buSzPts val="1800"/>
              <a:buChar char="-"/>
            </a:pPr>
            <a:r>
              <a:rPr lang="en">
                <a:solidFill>
                  <a:schemeClr val="dk2"/>
                </a:solidFill>
              </a:rPr>
              <a:t>Gravity is the force that pulls things towards the ground</a:t>
            </a:r>
            <a:endParaRPr>
              <a:solidFill>
                <a:schemeClr val="dk2"/>
              </a:solidFill>
            </a:endParaRPr>
          </a:p>
          <a:p>
            <a:pPr marL="457200" lvl="0" indent="-342900" algn="l" rtl="0">
              <a:lnSpc>
                <a:spcPct val="150000"/>
              </a:lnSpc>
              <a:spcBef>
                <a:spcPts val="0"/>
              </a:spcBef>
              <a:spcAft>
                <a:spcPts val="0"/>
              </a:spcAft>
              <a:buClr>
                <a:schemeClr val="dk2"/>
              </a:buClr>
              <a:buSzPts val="1800"/>
              <a:buChar char="-"/>
            </a:pPr>
            <a:r>
              <a:rPr lang="en">
                <a:solidFill>
                  <a:schemeClr val="dk2"/>
                </a:solidFill>
              </a:rPr>
              <a:t>The earth’s pull makes the objects speed up by 9.8 meters per second, every second.</a:t>
            </a:r>
            <a:endParaRPr>
              <a:solidFill>
                <a:schemeClr val="dk2"/>
              </a:solidFill>
            </a:endParaRPr>
          </a:p>
          <a:p>
            <a:pPr marL="457200" lvl="0" indent="-342900" algn="l" rtl="0">
              <a:lnSpc>
                <a:spcPct val="150000"/>
              </a:lnSpc>
              <a:spcBef>
                <a:spcPts val="0"/>
              </a:spcBef>
              <a:spcAft>
                <a:spcPts val="0"/>
              </a:spcAft>
              <a:buClr>
                <a:schemeClr val="dk2"/>
              </a:buClr>
              <a:buSzPts val="1800"/>
              <a:buChar char="-"/>
            </a:pPr>
            <a:r>
              <a:rPr lang="en">
                <a:solidFill>
                  <a:schemeClr val="dk2"/>
                </a:solidFill>
              </a:rPr>
              <a:t>If we dropped a weight and a piece of paper, gravity would pull them to the earth at the </a:t>
            </a:r>
            <a:r>
              <a:rPr lang="en" b="1" u="sng">
                <a:solidFill>
                  <a:schemeClr val="dk2"/>
                </a:solidFill>
              </a:rPr>
              <a:t>same rate</a:t>
            </a:r>
            <a:endParaRPr b="1" u="sng">
              <a:solidFill>
                <a:schemeClr val="dk2"/>
              </a:solidFill>
            </a:endParaRPr>
          </a:p>
          <a:p>
            <a:pPr marL="0" lvl="0" indent="0" algn="l" rtl="0">
              <a:spcBef>
                <a:spcPts val="11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289600" y="738725"/>
            <a:ext cx="85263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reason the weight and paper don’t land at the same time is because of air resistance</a:t>
            </a:r>
            <a:endParaRPr/>
          </a:p>
        </p:txBody>
      </p:sp>
      <p:sp>
        <p:nvSpPr>
          <p:cNvPr id="214" name="Google Shape;214;p33"/>
          <p:cNvSpPr txBox="1">
            <a:spLocks noGrp="1"/>
          </p:cNvSpPr>
          <p:nvPr>
            <p:ph type="body" idx="1"/>
          </p:nvPr>
        </p:nvSpPr>
        <p:spPr>
          <a:xfrm>
            <a:off x="2714525" y="1919075"/>
            <a:ext cx="26196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paper has more surface area than a weight, and therefore has more air resistance, or </a:t>
            </a:r>
            <a:r>
              <a:rPr lang="en" b="1" u="sng"/>
              <a:t>drag </a:t>
            </a:r>
            <a:r>
              <a:rPr lang="en"/>
              <a:t>(the force acting against gravity)</a:t>
            </a:r>
            <a:endParaRPr/>
          </a:p>
        </p:txBody>
      </p:sp>
      <p:pic>
        <p:nvPicPr>
          <p:cNvPr id="215" name="Google Shape;215;p33"/>
          <p:cNvPicPr preferRelativeResize="0"/>
          <p:nvPr/>
        </p:nvPicPr>
        <p:blipFill>
          <a:blip r:embed="rId3">
            <a:alphaModFix/>
          </a:blip>
          <a:stretch>
            <a:fillRect/>
          </a:stretch>
        </p:blipFill>
        <p:spPr>
          <a:xfrm>
            <a:off x="5334000" y="1919075"/>
            <a:ext cx="3810000" cy="2857500"/>
          </a:xfrm>
          <a:prstGeom prst="rect">
            <a:avLst/>
          </a:prstGeom>
          <a:noFill/>
          <a:ln>
            <a:noFill/>
          </a:ln>
        </p:spPr>
      </p:pic>
      <p:pic>
        <p:nvPicPr>
          <p:cNvPr id="216" name="Google Shape;216;p33"/>
          <p:cNvPicPr preferRelativeResize="0"/>
          <p:nvPr/>
        </p:nvPicPr>
        <p:blipFill>
          <a:blip r:embed="rId4">
            <a:alphaModFix/>
          </a:blip>
          <a:stretch>
            <a:fillRect/>
          </a:stretch>
        </p:blipFill>
        <p:spPr>
          <a:xfrm>
            <a:off x="0" y="1919075"/>
            <a:ext cx="2714525" cy="36193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t>Parachutes</a:t>
            </a:r>
            <a:endParaRPr sz="4800"/>
          </a:p>
        </p:txBody>
      </p:sp>
      <p:pic>
        <p:nvPicPr>
          <p:cNvPr id="222" name="Google Shape;222;p34" descr="http://mocomi.com/ presents: How does a parachute work?&#10;&#10;A parachute is a device used to slow down an object that is falling towards the ground.&#10;&#10;There are two forces acting on the falling person:&#10;1. Gravity (Upwards)&#10;2. Air resistance (Downwards)&#10;&#10;Without a parachute the gravity is more than air resistance. But as the parachute opens, the Air resistance increases. Now air resistance is more than gravity.&#10;&#10;This slows down the parachute and the person can land safely on ground.&#10;&#10;To read more about working of a parachute, read: http://mocomi.com/how-does-a-parachute-work/ &#10;&#10;For more such physics articles go to: http://mocomi.com/learn/science/physics/ &#10;&#10;Follow Mocomi Kids,&#10;&#10;on Facebook https://www.facebook.com/mocomikids/&#10;on Twitter https://twitter.com/MocomiKids&#10;on Pinterest https://www.pinterest.com/mocomikids/&#10;on Google+ https://plus.google.com/+mocomikids/&#10;on LinkedIn https://www.linkedin.com/company/mocomi-kids&#10;" title="How Does a Parachute Work? | Mocomi Kids">
            <a:hlinkClick r:id="rId3"/>
          </p:cNvPr>
          <p:cNvPicPr preferRelativeResize="0"/>
          <p:nvPr/>
        </p:nvPicPr>
        <p:blipFill>
          <a:blip r:embed="rId4">
            <a:alphaModFix/>
          </a:blip>
          <a:stretch>
            <a:fillRect/>
          </a:stretch>
        </p:blipFill>
        <p:spPr>
          <a:xfrm>
            <a:off x="2286000" y="1919075"/>
            <a:ext cx="4572000" cy="3069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Hot Air Balloons</a:t>
            </a:r>
            <a:endParaRPr/>
          </a:p>
        </p:txBody>
      </p:sp>
      <p:sp>
        <p:nvSpPr>
          <p:cNvPr id="228" name="Google Shape;228;p35"/>
          <p:cNvSpPr txBox="1">
            <a:spLocks noGrp="1"/>
          </p:cNvSpPr>
          <p:nvPr>
            <p:ph type="body" idx="1"/>
          </p:nvPr>
        </p:nvSpPr>
        <p:spPr>
          <a:xfrm>
            <a:off x="220100" y="1919075"/>
            <a:ext cx="46917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highlight>
                  <a:srgbClr val="FFFFFF"/>
                </a:highlight>
              </a:rPr>
              <a:t>A hot air balloon is made up of 3 main parts:</a:t>
            </a:r>
            <a:endParaRPr>
              <a:solidFill>
                <a:srgbClr val="000000"/>
              </a:solidFill>
              <a:highlight>
                <a:srgbClr val="FFFFFF"/>
              </a:highlight>
            </a:endParaRPr>
          </a:p>
          <a:p>
            <a:pPr marL="457200" lvl="0" indent="-342900" algn="l" rtl="0">
              <a:spcBef>
                <a:spcPts val="1600"/>
              </a:spcBef>
              <a:spcAft>
                <a:spcPts val="0"/>
              </a:spcAft>
              <a:buClr>
                <a:srgbClr val="000000"/>
              </a:buClr>
              <a:buSzPts val="1800"/>
              <a:buChar char="-"/>
            </a:pPr>
            <a:r>
              <a:rPr lang="en" b="1">
                <a:solidFill>
                  <a:srgbClr val="000000"/>
                </a:solidFill>
                <a:highlight>
                  <a:srgbClr val="FFFFFF"/>
                </a:highlight>
              </a:rPr>
              <a:t>The Envelope</a:t>
            </a:r>
            <a:endParaRPr b="1">
              <a:solidFill>
                <a:srgbClr val="000000"/>
              </a:solidFill>
              <a:highlight>
                <a:srgbClr val="FFFFFF"/>
              </a:highlight>
            </a:endParaRPr>
          </a:p>
          <a:p>
            <a:pPr marL="914400" lvl="1" indent="-317500" algn="l" rtl="0">
              <a:spcBef>
                <a:spcPts val="0"/>
              </a:spcBef>
              <a:spcAft>
                <a:spcPts val="0"/>
              </a:spcAft>
              <a:buClr>
                <a:srgbClr val="000000"/>
              </a:buClr>
              <a:buSzPts val="1400"/>
              <a:buChar char="-"/>
            </a:pPr>
            <a:r>
              <a:rPr lang="en">
                <a:solidFill>
                  <a:srgbClr val="000000"/>
                </a:solidFill>
                <a:highlight>
                  <a:srgbClr val="FFFFFF"/>
                </a:highlight>
              </a:rPr>
              <a:t>The actual fabric balloon which holds the air</a:t>
            </a:r>
            <a:endParaRPr>
              <a:solidFill>
                <a:srgbClr val="000000"/>
              </a:solidFill>
              <a:highlight>
                <a:srgbClr val="FFFFFF"/>
              </a:highlight>
            </a:endParaRPr>
          </a:p>
          <a:p>
            <a:pPr marL="457200" lvl="0" indent="-342900" algn="l" rtl="0">
              <a:spcBef>
                <a:spcPts val="0"/>
              </a:spcBef>
              <a:spcAft>
                <a:spcPts val="0"/>
              </a:spcAft>
              <a:buClr>
                <a:srgbClr val="000000"/>
              </a:buClr>
              <a:buSzPts val="1800"/>
              <a:buChar char="-"/>
            </a:pPr>
            <a:r>
              <a:rPr lang="en" b="1">
                <a:solidFill>
                  <a:srgbClr val="000000"/>
                </a:solidFill>
                <a:highlight>
                  <a:srgbClr val="FFFFFF"/>
                </a:highlight>
              </a:rPr>
              <a:t>The Burner</a:t>
            </a:r>
            <a:endParaRPr b="1">
              <a:solidFill>
                <a:srgbClr val="000000"/>
              </a:solidFill>
              <a:highlight>
                <a:srgbClr val="FFFFFF"/>
              </a:highlight>
            </a:endParaRPr>
          </a:p>
          <a:p>
            <a:pPr marL="914400" lvl="1" indent="-317500" algn="l" rtl="0">
              <a:spcBef>
                <a:spcPts val="0"/>
              </a:spcBef>
              <a:spcAft>
                <a:spcPts val="0"/>
              </a:spcAft>
              <a:buClr>
                <a:srgbClr val="000000"/>
              </a:buClr>
              <a:buSzPts val="1400"/>
              <a:buChar char="-"/>
            </a:pPr>
            <a:r>
              <a:rPr lang="en">
                <a:solidFill>
                  <a:srgbClr val="000000"/>
                </a:solidFill>
                <a:highlight>
                  <a:srgbClr val="FFFFFF"/>
                </a:highlight>
              </a:rPr>
              <a:t>The unit which propels the heat up inside the envelope </a:t>
            </a:r>
            <a:endParaRPr>
              <a:solidFill>
                <a:srgbClr val="000000"/>
              </a:solidFill>
              <a:highlight>
                <a:srgbClr val="FFFFFF"/>
              </a:highlight>
            </a:endParaRPr>
          </a:p>
          <a:p>
            <a:pPr marL="457200" lvl="0" indent="-342900" algn="l" rtl="0">
              <a:spcBef>
                <a:spcPts val="0"/>
              </a:spcBef>
              <a:spcAft>
                <a:spcPts val="0"/>
              </a:spcAft>
              <a:buClr>
                <a:srgbClr val="000000"/>
              </a:buClr>
              <a:buSzPts val="1800"/>
              <a:buChar char="-"/>
            </a:pPr>
            <a:r>
              <a:rPr lang="en" b="1">
                <a:solidFill>
                  <a:srgbClr val="000000"/>
                </a:solidFill>
                <a:highlight>
                  <a:srgbClr val="FFFFFF"/>
                </a:highlight>
              </a:rPr>
              <a:t>The Basket</a:t>
            </a:r>
            <a:endParaRPr b="1">
              <a:solidFill>
                <a:srgbClr val="000000"/>
              </a:solidFill>
              <a:highlight>
                <a:srgbClr val="FFFFFF"/>
              </a:highlight>
            </a:endParaRPr>
          </a:p>
          <a:p>
            <a:pPr marL="914400" lvl="1" indent="-317500" algn="l" rtl="0">
              <a:spcBef>
                <a:spcPts val="0"/>
              </a:spcBef>
              <a:spcAft>
                <a:spcPts val="0"/>
              </a:spcAft>
              <a:buClr>
                <a:srgbClr val="000000"/>
              </a:buClr>
              <a:buSzPts val="1400"/>
              <a:buChar char="-"/>
            </a:pPr>
            <a:r>
              <a:rPr lang="en">
                <a:solidFill>
                  <a:srgbClr val="000000"/>
                </a:solidFill>
                <a:highlight>
                  <a:srgbClr val="FFFFFF"/>
                </a:highlight>
              </a:rPr>
              <a:t>Where the passengers and pilot stand</a:t>
            </a:r>
            <a:endParaRPr>
              <a:solidFill>
                <a:srgbClr val="000000"/>
              </a:solidFill>
              <a:highlight>
                <a:srgbClr val="FFFFFF"/>
              </a:highlight>
            </a:endParaRPr>
          </a:p>
          <a:p>
            <a:pPr marL="0" lvl="0" indent="0" algn="l" rtl="0">
              <a:spcBef>
                <a:spcPts val="1600"/>
              </a:spcBef>
              <a:spcAft>
                <a:spcPts val="1600"/>
              </a:spcAft>
              <a:buNone/>
            </a:pPr>
            <a:endParaRPr/>
          </a:p>
        </p:txBody>
      </p:sp>
      <p:pic>
        <p:nvPicPr>
          <p:cNvPr id="229" name="Google Shape;229;p35"/>
          <p:cNvPicPr preferRelativeResize="0"/>
          <p:nvPr/>
        </p:nvPicPr>
        <p:blipFill>
          <a:blip r:embed="rId3">
            <a:alphaModFix/>
          </a:blip>
          <a:stretch>
            <a:fillRect/>
          </a:stretch>
        </p:blipFill>
        <p:spPr>
          <a:xfrm>
            <a:off x="4911800" y="897215"/>
            <a:ext cx="4232200" cy="424628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6"/>
          <p:cNvPicPr preferRelativeResize="0"/>
          <p:nvPr/>
        </p:nvPicPr>
        <p:blipFill>
          <a:blip r:embed="rId3">
            <a:alphaModFix/>
          </a:blip>
          <a:stretch>
            <a:fillRect/>
          </a:stretch>
        </p:blipFill>
        <p:spPr>
          <a:xfrm>
            <a:off x="-374500" y="-1846575"/>
            <a:ext cx="10966550" cy="7291275"/>
          </a:xfrm>
          <a:prstGeom prst="rect">
            <a:avLst/>
          </a:prstGeom>
          <a:noFill/>
          <a:ln>
            <a:noFill/>
          </a:ln>
        </p:spPr>
      </p:pic>
      <p:sp>
        <p:nvSpPr>
          <p:cNvPr id="235" name="Google Shape;235;p36"/>
          <p:cNvSpPr txBox="1">
            <a:spLocks noGrp="1"/>
          </p:cNvSpPr>
          <p:nvPr>
            <p:ph type="title"/>
          </p:nvPr>
        </p:nvSpPr>
        <p:spPr>
          <a:xfrm>
            <a:off x="0" y="-24327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do they move? </a:t>
            </a:r>
            <a:endParaRPr/>
          </a:p>
        </p:txBody>
      </p:sp>
      <p:sp>
        <p:nvSpPr>
          <p:cNvPr id="236" name="Google Shape;236;p36"/>
          <p:cNvSpPr txBox="1">
            <a:spLocks noGrp="1"/>
          </p:cNvSpPr>
          <p:nvPr>
            <p:ph type="body" idx="1"/>
          </p:nvPr>
        </p:nvSpPr>
        <p:spPr>
          <a:xfrm>
            <a:off x="341700" y="692350"/>
            <a:ext cx="4124100" cy="176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FEFEF"/>
                </a:solidFill>
              </a:rPr>
              <a:t>1 - To move the balloon upwards</a:t>
            </a:r>
            <a:r>
              <a:rPr lang="en">
                <a:solidFill>
                  <a:srgbClr val="EFEFEF"/>
                </a:solidFill>
              </a:rPr>
              <a:t> - The pilot fires the flame up into the envelope (balloon). The more you open the valve, the bigger the flame to heat the air, the faster the balloon rises.</a:t>
            </a:r>
            <a:endParaRPr>
              <a:solidFill>
                <a:srgbClr val="EFEFEF"/>
              </a:solidFill>
            </a:endParaRPr>
          </a:p>
          <a:p>
            <a:pPr marL="0" lvl="0" indent="0" algn="l" rtl="0">
              <a:spcBef>
                <a:spcPts val="1600"/>
              </a:spcBef>
              <a:spcAft>
                <a:spcPts val="1600"/>
              </a:spcAft>
              <a:buNone/>
            </a:pPr>
            <a:endParaRPr>
              <a:solidFill>
                <a:srgbClr val="EFEFEF"/>
              </a:solidFill>
            </a:endParaRPr>
          </a:p>
        </p:txBody>
      </p:sp>
      <p:sp>
        <p:nvSpPr>
          <p:cNvPr id="237" name="Google Shape;237;p36"/>
          <p:cNvSpPr txBox="1"/>
          <p:nvPr/>
        </p:nvSpPr>
        <p:spPr>
          <a:xfrm>
            <a:off x="341700" y="2629675"/>
            <a:ext cx="4124100" cy="181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F9F9F9"/>
                </a:solidFill>
                <a:latin typeface="Roboto"/>
                <a:ea typeface="Roboto"/>
                <a:cs typeface="Roboto"/>
                <a:sym typeface="Roboto"/>
              </a:rPr>
              <a:t>2 - To move the balloon downwards</a:t>
            </a:r>
            <a:r>
              <a:rPr lang="en" sz="1800">
                <a:solidFill>
                  <a:srgbClr val="F9F9F9"/>
                </a:solidFill>
                <a:latin typeface="Roboto"/>
                <a:ea typeface="Roboto"/>
                <a:cs typeface="Roboto"/>
                <a:sym typeface="Roboto"/>
              </a:rPr>
              <a:t> - If the pilot wants to bring the balloon down he simply pulls a cord to open a valve that lets hot air escape, decreasing the inner air temperature. This cooling of air causes the balloon to slow its ascent.</a:t>
            </a:r>
            <a:endParaRPr sz="1800">
              <a:solidFill>
                <a:srgbClr val="F9F9F9"/>
              </a:solidFill>
              <a:latin typeface="Roboto"/>
              <a:ea typeface="Roboto"/>
              <a:cs typeface="Roboto"/>
              <a:sym typeface="Roboto"/>
            </a:endParaRPr>
          </a:p>
          <a:p>
            <a:pPr marL="0" lvl="0" indent="0" algn="l" rtl="0">
              <a:spcBef>
                <a:spcPts val="1600"/>
              </a:spcBef>
              <a:spcAft>
                <a:spcPts val="0"/>
              </a:spcAft>
              <a:buNone/>
            </a:pPr>
            <a:endParaRPr sz="1800">
              <a:solidFill>
                <a:srgbClr val="F9F9F9"/>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Helicopters</a:t>
            </a:r>
            <a:endParaRPr/>
          </a:p>
        </p:txBody>
      </p:sp>
      <p:sp>
        <p:nvSpPr>
          <p:cNvPr id="243" name="Google Shape;243;p3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Verdana"/>
              <a:buChar char="-"/>
            </a:pPr>
            <a:r>
              <a:rPr lang="en">
                <a:solidFill>
                  <a:srgbClr val="000000"/>
                </a:solidFill>
                <a:latin typeface="Verdana"/>
                <a:ea typeface="Verdana"/>
                <a:cs typeface="Verdana"/>
                <a:sym typeface="Verdana"/>
              </a:rPr>
              <a:t>A helicopter is a type of airplane known as a vertical takeoff and landing craft (VTOL). </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Char char="-"/>
            </a:pPr>
            <a:r>
              <a:rPr lang="en">
                <a:solidFill>
                  <a:srgbClr val="000000"/>
                </a:solidFill>
                <a:latin typeface="Verdana"/>
                <a:ea typeface="Verdana"/>
                <a:cs typeface="Verdana"/>
                <a:sym typeface="Verdana"/>
              </a:rPr>
              <a:t>The helicopter does not have wings like an airplane. Instead it has long blades or rotors. These are attached to a shaft in the engine. It also has a tail on it with smaller rotors to keep the helicopter from rotating </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Char char="-"/>
            </a:pPr>
            <a:r>
              <a:rPr lang="en">
                <a:solidFill>
                  <a:srgbClr val="000000"/>
                </a:solidFill>
                <a:latin typeface="Verdana"/>
                <a:ea typeface="Verdana"/>
                <a:cs typeface="Verdana"/>
                <a:sym typeface="Verdana"/>
              </a:rPr>
              <a:t>The pilot uses a foot pedal and two specialized pitch sticks to control the helicopters direction.</a:t>
            </a:r>
            <a:endParaRPr/>
          </a:p>
        </p:txBody>
      </p:sp>
      <p:pic>
        <p:nvPicPr>
          <p:cNvPr id="244" name="Google Shape;244;p37"/>
          <p:cNvPicPr preferRelativeResize="0"/>
          <p:nvPr/>
        </p:nvPicPr>
        <p:blipFill>
          <a:blip r:embed="rId4">
            <a:alphaModFix/>
          </a:blip>
          <a:stretch>
            <a:fillRect/>
          </a:stretch>
        </p:blipFill>
        <p:spPr>
          <a:xfrm>
            <a:off x="6283550" y="132575"/>
            <a:ext cx="2478950" cy="1537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Gliders</a:t>
            </a:r>
            <a:endParaRPr/>
          </a:p>
        </p:txBody>
      </p:sp>
      <p:sp>
        <p:nvSpPr>
          <p:cNvPr id="250" name="Google Shape;250;p3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A </a:t>
            </a:r>
            <a:r>
              <a:rPr lang="en" b="1">
                <a:solidFill>
                  <a:srgbClr val="000000"/>
                </a:solidFill>
              </a:rPr>
              <a:t>glider</a:t>
            </a:r>
            <a:r>
              <a:rPr lang="en">
                <a:solidFill>
                  <a:srgbClr val="000000"/>
                </a:solidFill>
              </a:rPr>
              <a:t> is a special kind of </a:t>
            </a:r>
            <a:r>
              <a:rPr lang="en" u="sng">
                <a:solidFill>
                  <a:schemeClr val="hlink"/>
                </a:solidFill>
                <a:hlinkClick r:id="rId3"/>
              </a:rPr>
              <a:t>aircraft</a:t>
            </a:r>
            <a:r>
              <a:rPr lang="en">
                <a:solidFill>
                  <a:srgbClr val="000000"/>
                </a:solidFill>
              </a:rPr>
              <a:t> that has no engine.</a:t>
            </a:r>
            <a:endParaRPr>
              <a:solidFill>
                <a:srgbClr val="000000"/>
              </a:solidFill>
            </a:endParaRPr>
          </a:p>
          <a:p>
            <a:pPr marL="0" lvl="0" indent="0" algn="l" rtl="0">
              <a:spcBef>
                <a:spcPts val="1600"/>
              </a:spcBef>
              <a:spcAft>
                <a:spcPts val="0"/>
              </a:spcAft>
              <a:buNone/>
            </a:pPr>
            <a:r>
              <a:rPr lang="en">
                <a:solidFill>
                  <a:srgbClr val="000000"/>
                </a:solidFill>
              </a:rPr>
              <a:t>In flight, a glider has </a:t>
            </a:r>
            <a:r>
              <a:rPr lang="en" u="sng">
                <a:solidFill>
                  <a:schemeClr val="hlink"/>
                </a:solidFill>
                <a:hlinkClick r:id="rId4"/>
              </a:rPr>
              <a:t>three forces</a:t>
            </a:r>
            <a:r>
              <a:rPr lang="en">
                <a:solidFill>
                  <a:srgbClr val="000000"/>
                </a:solidFill>
              </a:rPr>
              <a:t> acting on it as compared to the </a:t>
            </a:r>
            <a:r>
              <a:rPr lang="en" u="sng">
                <a:solidFill>
                  <a:schemeClr val="hlink"/>
                </a:solidFill>
                <a:hlinkClick r:id="rId5"/>
              </a:rPr>
              <a:t>four forces</a:t>
            </a:r>
            <a:r>
              <a:rPr lang="en">
                <a:solidFill>
                  <a:srgbClr val="000000"/>
                </a:solidFill>
              </a:rPr>
              <a:t> that act on a powered aircraft. </a:t>
            </a:r>
            <a:endParaRPr>
              <a:solidFill>
                <a:srgbClr val="000000"/>
              </a:solidFill>
            </a:endParaRPr>
          </a:p>
          <a:p>
            <a:pPr marL="0" lvl="0" indent="0" algn="l" rtl="0">
              <a:spcBef>
                <a:spcPts val="1600"/>
              </a:spcBef>
              <a:spcAft>
                <a:spcPts val="0"/>
              </a:spcAft>
              <a:buNone/>
            </a:pPr>
            <a:r>
              <a:rPr lang="en" sz="2400" b="1" u="sng">
                <a:solidFill>
                  <a:srgbClr val="000000"/>
                </a:solidFill>
              </a:rPr>
              <a:t>What are the four forces of flight?</a:t>
            </a:r>
            <a:endParaRPr sz="2400" b="1" u="sng">
              <a:solidFill>
                <a:srgbClr val="000000"/>
              </a:solidFill>
            </a:endParaRPr>
          </a:p>
          <a:p>
            <a:pPr marL="0" lvl="0" indent="0" algn="l" rtl="0">
              <a:spcBef>
                <a:spcPts val="1600"/>
              </a:spcBef>
              <a:spcAft>
                <a:spcPts val="1600"/>
              </a:spcAft>
              <a:buNone/>
            </a:pPr>
            <a:r>
              <a:rPr lang="en" sz="2400" b="1" u="sng">
                <a:solidFill>
                  <a:srgbClr val="000000"/>
                </a:solidFill>
              </a:rPr>
              <a:t>What are the three forces of flight that act on a glider?</a:t>
            </a:r>
            <a:endParaRPr sz="2400" b="1" u="sng">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Gliders</a:t>
            </a:r>
            <a:endParaRPr/>
          </a:p>
        </p:txBody>
      </p:sp>
      <p:sp>
        <p:nvSpPr>
          <p:cNvPr id="256" name="Google Shape;256;p3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Both types of aircraft are subjected to the forces of </a:t>
            </a:r>
            <a:r>
              <a:rPr lang="en" u="sng">
                <a:solidFill>
                  <a:schemeClr val="hlink"/>
                </a:solidFill>
                <a:hlinkClick r:id="rId3"/>
              </a:rPr>
              <a:t>lift</a:t>
            </a:r>
            <a:r>
              <a:rPr lang="en">
                <a:solidFill>
                  <a:srgbClr val="000000"/>
                </a:solidFill>
              </a:rPr>
              <a:t>, </a:t>
            </a:r>
            <a:r>
              <a:rPr lang="en" u="sng">
                <a:solidFill>
                  <a:schemeClr val="hlink"/>
                </a:solidFill>
                <a:hlinkClick r:id="rId4"/>
              </a:rPr>
              <a:t>drag</a:t>
            </a:r>
            <a:r>
              <a:rPr lang="en">
                <a:solidFill>
                  <a:srgbClr val="000000"/>
                </a:solidFill>
              </a:rPr>
              <a:t>, and </a:t>
            </a:r>
            <a:r>
              <a:rPr lang="en" u="sng">
                <a:solidFill>
                  <a:schemeClr val="hlink"/>
                </a:solidFill>
                <a:hlinkClick r:id="rId5"/>
              </a:rPr>
              <a:t>weight</a:t>
            </a:r>
            <a:r>
              <a:rPr lang="en">
                <a:solidFill>
                  <a:srgbClr val="000000"/>
                </a:solidFill>
              </a:rPr>
              <a:t>. The powered aircraft has an engine that generates </a:t>
            </a:r>
            <a:r>
              <a:rPr lang="en" u="sng">
                <a:solidFill>
                  <a:schemeClr val="hlink"/>
                </a:solidFill>
                <a:hlinkClick r:id="rId6"/>
              </a:rPr>
              <a:t>thrust</a:t>
            </a:r>
            <a:r>
              <a:rPr lang="en">
                <a:solidFill>
                  <a:srgbClr val="000000"/>
                </a:solidFill>
              </a:rPr>
              <a:t>, while the glider has no thrust.</a:t>
            </a:r>
            <a:endParaRPr>
              <a:solidFill>
                <a:srgbClr val="000000"/>
              </a:solidFill>
            </a:endParaRPr>
          </a:p>
          <a:p>
            <a:pPr marL="0" lvl="0" indent="0" algn="l" rtl="0">
              <a:spcBef>
                <a:spcPts val="1600"/>
              </a:spcBef>
              <a:spcAft>
                <a:spcPts val="1600"/>
              </a:spcAft>
              <a:buNone/>
            </a:pPr>
            <a:r>
              <a:rPr lang="en">
                <a:solidFill>
                  <a:srgbClr val="000000"/>
                </a:solidFill>
              </a:rPr>
              <a:t>In order for a glider to fly, it must generate lift to oppose its weight. To </a:t>
            </a:r>
            <a:r>
              <a:rPr lang="en" u="sng">
                <a:solidFill>
                  <a:schemeClr val="hlink"/>
                </a:solidFill>
                <a:hlinkClick r:id="rId7"/>
              </a:rPr>
              <a:t>generate</a:t>
            </a:r>
            <a:r>
              <a:rPr lang="en">
                <a:solidFill>
                  <a:srgbClr val="000000"/>
                </a:solidFill>
              </a:rPr>
              <a:t> lift, a glider must move through the air. </a:t>
            </a:r>
            <a:endParaRPr>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Roll, Pitch and Yaw</a:t>
            </a:r>
            <a:endParaRPr/>
          </a:p>
        </p:txBody>
      </p:sp>
      <p:sp>
        <p:nvSpPr>
          <p:cNvPr id="262" name="Google Shape;262;p4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http://howthingsfly.si.edu/media/airplane-axes</a:t>
            </a:r>
            <a:endParaRPr/>
          </a:p>
          <a:p>
            <a:pPr marL="0" lvl="0" indent="0" algn="l" rtl="0">
              <a:spcBef>
                <a:spcPts val="1600"/>
              </a:spcBef>
              <a:spcAft>
                <a:spcPts val="1600"/>
              </a:spcAft>
              <a:buNone/>
            </a:pPr>
            <a:r>
              <a:rPr lang="en">
                <a:solidFill>
                  <a:srgbClr val="333333"/>
                </a:solidFill>
                <a:highlight>
                  <a:srgbClr val="FFFFFF"/>
                </a:highlight>
                <a:latin typeface="Arial"/>
                <a:ea typeface="Arial"/>
                <a:cs typeface="Arial"/>
                <a:sym typeface="Arial"/>
              </a:rPr>
              <a:t>Airplanes are controlled along three axes: the longitudinal axis (front to back) ROLL, the lateral axis (wingtip to wingtip) PITCH, and the vertical axis (top to bottom) YAW.</a:t>
            </a:r>
            <a:endParaRPr>
              <a:highlight>
                <a:srgbClr val="FFFFFF"/>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Parts of an airplane</a:t>
            </a:r>
            <a:endParaRPr/>
          </a:p>
        </p:txBody>
      </p:sp>
      <p:pic>
        <p:nvPicPr>
          <p:cNvPr id="268" name="Google Shape;268;p41"/>
          <p:cNvPicPr preferRelativeResize="0"/>
          <p:nvPr/>
        </p:nvPicPr>
        <p:blipFill>
          <a:blip r:embed="rId3">
            <a:alphaModFix/>
          </a:blip>
          <a:stretch>
            <a:fillRect/>
          </a:stretch>
        </p:blipFill>
        <p:spPr>
          <a:xfrm>
            <a:off x="1389263" y="1747125"/>
            <a:ext cx="6387374" cy="3285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air?</a:t>
            </a:r>
            <a:endParaRPr/>
          </a:p>
        </p:txBody>
      </p:sp>
      <p:sp>
        <p:nvSpPr>
          <p:cNvPr id="81" name="Google Shape;81;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Air acts as a </a:t>
            </a:r>
            <a:r>
              <a:rPr lang="en" sz="2400" b="1" u="sng"/>
              <a:t>fluid </a:t>
            </a:r>
            <a:r>
              <a:rPr lang="en"/>
              <a:t>(you can “pour” air)</a:t>
            </a:r>
            <a:endParaRPr/>
          </a:p>
          <a:p>
            <a:pPr marL="457200" lvl="0" indent="-342900" algn="l" rtl="0">
              <a:spcBef>
                <a:spcPts val="0"/>
              </a:spcBef>
              <a:spcAft>
                <a:spcPts val="0"/>
              </a:spcAft>
              <a:buSzPts val="1800"/>
              <a:buChar char="-"/>
            </a:pPr>
            <a:r>
              <a:rPr lang="en"/>
              <a:t>Air can be </a:t>
            </a:r>
            <a:r>
              <a:rPr lang="en" sz="2400" b="1" u="sng"/>
              <a:t>compressed</a:t>
            </a:r>
            <a:endParaRPr sz="2400" b="1" u="sng"/>
          </a:p>
          <a:p>
            <a:pPr marL="457200" lvl="0" indent="-342900" algn="l" rtl="0">
              <a:spcBef>
                <a:spcPts val="0"/>
              </a:spcBef>
              <a:spcAft>
                <a:spcPts val="0"/>
              </a:spcAft>
              <a:buSzPts val="1800"/>
              <a:buChar char="-"/>
            </a:pPr>
            <a:r>
              <a:rPr lang="en"/>
              <a:t>Air takes up </a:t>
            </a:r>
            <a:r>
              <a:rPr lang="en" sz="2400" b="1" u="sng"/>
              <a:t>space</a:t>
            </a:r>
            <a:endParaRPr sz="2400" b="1" u="sng"/>
          </a:p>
          <a:p>
            <a:pPr marL="457200" lvl="0" indent="-342900" algn="l" rtl="0">
              <a:spcBef>
                <a:spcPts val="0"/>
              </a:spcBef>
              <a:spcAft>
                <a:spcPts val="0"/>
              </a:spcAft>
              <a:buSzPts val="1800"/>
              <a:buChar char="-"/>
            </a:pPr>
            <a:r>
              <a:rPr lang="en"/>
              <a:t>Air can exert </a:t>
            </a:r>
            <a:r>
              <a:rPr lang="en" sz="2400" b="1" u="sng"/>
              <a:t>pressure</a:t>
            </a:r>
            <a:endParaRPr sz="2400" b="1" u="sng"/>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Parts of an airplane</a:t>
            </a:r>
            <a:endParaRPr/>
          </a:p>
        </p:txBody>
      </p:sp>
      <p:sp>
        <p:nvSpPr>
          <p:cNvPr id="274" name="Google Shape;274;p42"/>
          <p:cNvSpPr txBox="1">
            <a:spLocks noGrp="1"/>
          </p:cNvSpPr>
          <p:nvPr>
            <p:ph type="body" idx="1"/>
          </p:nvPr>
        </p:nvSpPr>
        <p:spPr>
          <a:xfrm>
            <a:off x="471900" y="1919075"/>
            <a:ext cx="8222100" cy="313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highlight>
                  <a:srgbClr val="FFFFFF"/>
                </a:highlight>
                <a:latin typeface="Arial"/>
                <a:ea typeface="Arial"/>
                <a:cs typeface="Arial"/>
                <a:sym typeface="Arial"/>
              </a:rPr>
              <a:t>Vertical stabilizer</a:t>
            </a:r>
            <a:r>
              <a:rPr lang="en">
                <a:solidFill>
                  <a:srgbClr val="000000"/>
                </a:solidFill>
                <a:highlight>
                  <a:srgbClr val="FFFFFF"/>
                </a:highlight>
                <a:latin typeface="Arial"/>
                <a:ea typeface="Arial"/>
                <a:cs typeface="Arial"/>
                <a:sym typeface="Arial"/>
              </a:rPr>
              <a:t> keeps the nose of the plane from swinging from side to side, which is called </a:t>
            </a:r>
            <a:r>
              <a:rPr lang="en" u="sng">
                <a:solidFill>
                  <a:schemeClr val="hlink"/>
                </a:solidFill>
                <a:highlight>
                  <a:srgbClr val="FFFFFF"/>
                </a:highlight>
                <a:latin typeface="Arial"/>
                <a:ea typeface="Arial"/>
                <a:cs typeface="Arial"/>
                <a:sym typeface="Arial"/>
                <a:hlinkClick r:id="rId3"/>
              </a:rPr>
              <a:t>yaw</a:t>
            </a:r>
            <a:r>
              <a:rPr lang="en">
                <a:solidFill>
                  <a:srgbClr val="000000"/>
                </a:solidFill>
                <a:highlight>
                  <a:srgbClr val="FFFFFF"/>
                </a:highlight>
                <a:latin typeface="Arial"/>
                <a:ea typeface="Arial"/>
                <a:cs typeface="Arial"/>
                <a:sym typeface="Arial"/>
              </a:rPr>
              <a:t>.</a:t>
            </a:r>
            <a:endParaRPr>
              <a:solidFill>
                <a:srgbClr val="000000"/>
              </a:solidFill>
              <a:highlight>
                <a:srgbClr val="FFFFFF"/>
              </a:highlight>
              <a:latin typeface="Arial"/>
              <a:ea typeface="Arial"/>
              <a:cs typeface="Arial"/>
              <a:sym typeface="Arial"/>
            </a:endParaRPr>
          </a:p>
          <a:p>
            <a:pPr marL="0" lvl="0" indent="0" algn="l" rtl="0">
              <a:spcBef>
                <a:spcPts val="1600"/>
              </a:spcBef>
              <a:spcAft>
                <a:spcPts val="0"/>
              </a:spcAft>
              <a:buNone/>
            </a:pPr>
            <a:r>
              <a:rPr lang="en">
                <a:solidFill>
                  <a:srgbClr val="000000"/>
                </a:solidFill>
                <a:highlight>
                  <a:srgbClr val="FFFFFF"/>
                </a:highlight>
                <a:latin typeface="Arial"/>
                <a:ea typeface="Arial"/>
                <a:cs typeface="Arial"/>
                <a:sym typeface="Arial"/>
              </a:rPr>
              <a:t>The </a:t>
            </a:r>
            <a:r>
              <a:rPr lang="en" b="1">
                <a:solidFill>
                  <a:srgbClr val="000000"/>
                </a:solidFill>
                <a:highlight>
                  <a:srgbClr val="FFFFFF"/>
                </a:highlight>
                <a:latin typeface="Arial"/>
                <a:ea typeface="Arial"/>
                <a:cs typeface="Arial"/>
                <a:sym typeface="Arial"/>
              </a:rPr>
              <a:t>horizontal stabilizer</a:t>
            </a:r>
            <a:r>
              <a:rPr lang="en">
                <a:solidFill>
                  <a:srgbClr val="000000"/>
                </a:solidFill>
                <a:highlight>
                  <a:srgbClr val="FFFFFF"/>
                </a:highlight>
                <a:latin typeface="Arial"/>
                <a:ea typeface="Arial"/>
                <a:cs typeface="Arial"/>
                <a:sym typeface="Arial"/>
              </a:rPr>
              <a:t> prevents an up-and-down motion of the nose, which is called </a:t>
            </a:r>
            <a:r>
              <a:rPr lang="en" u="sng">
                <a:solidFill>
                  <a:schemeClr val="hlink"/>
                </a:solidFill>
                <a:highlight>
                  <a:srgbClr val="FFFFFF"/>
                </a:highlight>
                <a:latin typeface="Arial"/>
                <a:ea typeface="Arial"/>
                <a:cs typeface="Arial"/>
                <a:sym typeface="Arial"/>
                <a:hlinkClick r:id="rId4"/>
              </a:rPr>
              <a:t>pitch</a:t>
            </a:r>
            <a:r>
              <a:rPr lang="en">
                <a:solidFill>
                  <a:srgbClr val="000000"/>
                </a:solidFill>
                <a:highlight>
                  <a:srgbClr val="FFFFFF"/>
                </a:highlight>
                <a:latin typeface="Arial"/>
                <a:ea typeface="Arial"/>
                <a:cs typeface="Arial"/>
                <a:sym typeface="Arial"/>
              </a:rPr>
              <a:t>. </a:t>
            </a:r>
            <a:endParaRPr>
              <a:solidFill>
                <a:srgbClr val="000000"/>
              </a:solidFill>
              <a:highlight>
                <a:srgbClr val="FFFFFF"/>
              </a:highlight>
              <a:latin typeface="Arial"/>
              <a:ea typeface="Arial"/>
              <a:cs typeface="Arial"/>
              <a:sym typeface="Arial"/>
            </a:endParaRPr>
          </a:p>
          <a:p>
            <a:pPr marL="0" lvl="0" indent="0" algn="l" rtl="0">
              <a:spcBef>
                <a:spcPts val="1600"/>
              </a:spcBef>
              <a:spcAft>
                <a:spcPts val="1600"/>
              </a:spcAft>
              <a:buNone/>
            </a:pPr>
            <a:r>
              <a:rPr lang="en">
                <a:solidFill>
                  <a:srgbClr val="000000"/>
                </a:solidFill>
                <a:highlight>
                  <a:srgbClr val="FFFFFF"/>
                </a:highlight>
                <a:latin typeface="Arial"/>
                <a:ea typeface="Arial"/>
                <a:cs typeface="Arial"/>
                <a:sym typeface="Arial"/>
              </a:rPr>
              <a:t>The outboard hinged part of the wing is called the </a:t>
            </a:r>
            <a:r>
              <a:rPr lang="en" b="1">
                <a:solidFill>
                  <a:srgbClr val="000000"/>
                </a:solidFill>
                <a:uFill>
                  <a:noFill/>
                </a:uFill>
                <a:latin typeface="Arial"/>
                <a:ea typeface="Arial"/>
                <a:cs typeface="Arial"/>
                <a:sym typeface="Arial"/>
                <a:hlinkClick r:id="rId5"/>
              </a:rPr>
              <a:t>aileron</a:t>
            </a:r>
            <a:r>
              <a:rPr lang="en">
                <a:solidFill>
                  <a:srgbClr val="000000"/>
                </a:solidFill>
                <a:uFill>
                  <a:noFill/>
                </a:uFill>
                <a:latin typeface="Arial"/>
                <a:ea typeface="Arial"/>
                <a:cs typeface="Arial"/>
                <a:sym typeface="Arial"/>
                <a:hlinkClick r:id="rId5"/>
              </a:rPr>
              <a:t>;</a:t>
            </a:r>
            <a:r>
              <a:rPr lang="en">
                <a:solidFill>
                  <a:srgbClr val="000000"/>
                </a:solidFill>
                <a:highlight>
                  <a:srgbClr val="FFFFFF"/>
                </a:highlight>
                <a:latin typeface="Arial"/>
                <a:ea typeface="Arial"/>
                <a:cs typeface="Arial"/>
                <a:sym typeface="Arial"/>
              </a:rPr>
              <a:t> it is used to </a:t>
            </a:r>
            <a:r>
              <a:rPr lang="en" u="sng">
                <a:solidFill>
                  <a:schemeClr val="hlink"/>
                </a:solidFill>
                <a:highlight>
                  <a:srgbClr val="FFFFFF"/>
                </a:highlight>
                <a:latin typeface="Arial"/>
                <a:ea typeface="Arial"/>
                <a:cs typeface="Arial"/>
                <a:sym typeface="Arial"/>
                <a:hlinkClick r:id="rId6"/>
              </a:rPr>
              <a:t>roll</a:t>
            </a:r>
            <a:r>
              <a:rPr lang="en">
                <a:solidFill>
                  <a:srgbClr val="000000"/>
                </a:solidFill>
                <a:highlight>
                  <a:srgbClr val="FFFFFF"/>
                </a:highlight>
                <a:latin typeface="Arial"/>
                <a:ea typeface="Arial"/>
                <a:cs typeface="Arial"/>
                <a:sym typeface="Arial"/>
              </a:rPr>
              <a:t> the wings from side to side.The </a:t>
            </a:r>
            <a:r>
              <a:rPr lang="en" u="sng">
                <a:solidFill>
                  <a:srgbClr val="FF0000"/>
                </a:solidFill>
                <a:highlight>
                  <a:srgbClr val="FFFFFF"/>
                </a:highlight>
                <a:latin typeface="Arial"/>
                <a:ea typeface="Arial"/>
                <a:cs typeface="Arial"/>
                <a:sym typeface="Arial"/>
                <a:hlinkClick r:id="rId5"/>
              </a:rPr>
              <a:t>ailerons</a:t>
            </a:r>
            <a:r>
              <a:rPr lang="en">
                <a:solidFill>
                  <a:srgbClr val="000000"/>
                </a:solidFill>
                <a:highlight>
                  <a:srgbClr val="FFFFFF"/>
                </a:highlight>
                <a:latin typeface="Arial"/>
                <a:ea typeface="Arial"/>
                <a:cs typeface="Arial"/>
                <a:sym typeface="Arial"/>
              </a:rPr>
              <a:t> are hinged on the wings and move downward to push the air down and make the wing tilt up. This moves the plane to the side and helps it turn during flight.</a:t>
            </a:r>
            <a:endParaRPr>
              <a:solidFill>
                <a:srgbClr val="000000"/>
              </a:solidFill>
              <a:highlight>
                <a:srgbClr val="FFFFFF"/>
              </a:highlight>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Parts of an airplane</a:t>
            </a:r>
            <a:endParaRPr/>
          </a:p>
        </p:txBody>
      </p:sp>
      <p:sp>
        <p:nvSpPr>
          <p:cNvPr id="280" name="Google Shape;280;p43"/>
          <p:cNvSpPr txBox="1">
            <a:spLocks noGrp="1"/>
          </p:cNvSpPr>
          <p:nvPr>
            <p:ph type="body" idx="1"/>
          </p:nvPr>
        </p:nvSpPr>
        <p:spPr>
          <a:xfrm>
            <a:off x="471900" y="1919075"/>
            <a:ext cx="8222100" cy="313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Arial"/>
                <a:ea typeface="Arial"/>
                <a:cs typeface="Arial"/>
                <a:sym typeface="Arial"/>
              </a:rPr>
              <a:t>The </a:t>
            </a:r>
            <a:r>
              <a:rPr lang="en" b="1" u="sng">
                <a:solidFill>
                  <a:srgbClr val="000000"/>
                </a:solidFill>
                <a:latin typeface="Arial"/>
                <a:ea typeface="Arial"/>
                <a:cs typeface="Arial"/>
                <a:sym typeface="Arial"/>
                <a:hlinkClick r:id="rId3"/>
              </a:rPr>
              <a:t>elevators</a:t>
            </a:r>
            <a:r>
              <a:rPr lang="en">
                <a:solidFill>
                  <a:srgbClr val="000000"/>
                </a:solidFill>
                <a:latin typeface="Arial"/>
                <a:ea typeface="Arial"/>
                <a:cs typeface="Arial"/>
                <a:sym typeface="Arial"/>
              </a:rPr>
              <a:t> are found at the rear of the plane. They can be raised or lowered to change the direction of the plane's nose. The plane will go up or down depending on the direction of that the elevators are moved.</a:t>
            </a:r>
            <a:endParaRPr>
              <a:solidFill>
                <a:srgbClr val="000000"/>
              </a:solidFill>
              <a:latin typeface="Arial"/>
              <a:ea typeface="Arial"/>
              <a:cs typeface="Arial"/>
              <a:sym typeface="Arial"/>
            </a:endParaRPr>
          </a:p>
          <a:p>
            <a:pPr marL="0" lvl="0" indent="0" algn="l" rtl="0">
              <a:spcBef>
                <a:spcPts val="1600"/>
              </a:spcBef>
              <a:spcAft>
                <a:spcPts val="0"/>
              </a:spcAft>
              <a:buNone/>
            </a:pPr>
            <a:r>
              <a:rPr lang="en">
                <a:solidFill>
                  <a:srgbClr val="000000"/>
                </a:solidFill>
                <a:latin typeface="Arial"/>
                <a:ea typeface="Arial"/>
                <a:cs typeface="Arial"/>
                <a:sym typeface="Arial"/>
              </a:rPr>
              <a:t>The </a:t>
            </a:r>
            <a:r>
              <a:rPr lang="en" b="1" u="sng">
                <a:solidFill>
                  <a:srgbClr val="000000"/>
                </a:solidFill>
                <a:latin typeface="Arial"/>
                <a:ea typeface="Arial"/>
                <a:cs typeface="Arial"/>
                <a:sym typeface="Arial"/>
                <a:hlinkClick r:id="rId4"/>
              </a:rPr>
              <a:t>rudder</a:t>
            </a:r>
            <a:r>
              <a:rPr lang="en">
                <a:solidFill>
                  <a:srgbClr val="000000"/>
                </a:solidFill>
                <a:latin typeface="Arial"/>
                <a:ea typeface="Arial"/>
                <a:cs typeface="Arial"/>
                <a:sym typeface="Arial"/>
              </a:rPr>
              <a:t> at the back of the plane moves left and right to control the left or right movement of the plane.</a:t>
            </a:r>
            <a:endParaRPr>
              <a:solidFill>
                <a:srgbClr val="000000"/>
              </a:solidFill>
              <a:latin typeface="Arial"/>
              <a:ea typeface="Arial"/>
              <a:cs typeface="Arial"/>
              <a:sym typeface="Arial"/>
            </a:endParaRPr>
          </a:p>
          <a:p>
            <a:pPr marL="0" lvl="0" indent="0" algn="l" rtl="0">
              <a:spcBef>
                <a:spcPts val="1600"/>
              </a:spcBef>
              <a:spcAft>
                <a:spcPts val="0"/>
              </a:spcAft>
              <a:buNone/>
            </a:pPr>
            <a:r>
              <a:rPr lang="en">
                <a:solidFill>
                  <a:srgbClr val="000000"/>
                </a:solidFill>
                <a:latin typeface="Arial"/>
                <a:ea typeface="Arial"/>
                <a:cs typeface="Arial"/>
                <a:sym typeface="Arial"/>
              </a:rPr>
              <a:t>The </a:t>
            </a:r>
            <a:r>
              <a:rPr lang="en" b="1" u="sng">
                <a:solidFill>
                  <a:srgbClr val="000000"/>
                </a:solidFill>
                <a:latin typeface="Arial"/>
                <a:ea typeface="Arial"/>
                <a:cs typeface="Arial"/>
                <a:sym typeface="Arial"/>
                <a:hlinkClick r:id="rId5"/>
              </a:rPr>
              <a:t>fuselage</a:t>
            </a:r>
            <a:r>
              <a:rPr lang="en">
                <a:solidFill>
                  <a:srgbClr val="000000"/>
                </a:solidFill>
                <a:latin typeface="Arial"/>
                <a:ea typeface="Arial"/>
                <a:cs typeface="Arial"/>
                <a:sym typeface="Arial"/>
              </a:rPr>
              <a:t> or body of the airplane, holds all the pieces together. The pilots sit in the </a:t>
            </a:r>
            <a:r>
              <a:rPr lang="en" b="1">
                <a:solidFill>
                  <a:srgbClr val="000000"/>
                </a:solidFill>
                <a:latin typeface="Arial"/>
                <a:ea typeface="Arial"/>
                <a:cs typeface="Arial"/>
                <a:sym typeface="Arial"/>
              </a:rPr>
              <a:t>cockpit</a:t>
            </a:r>
            <a:r>
              <a:rPr lang="en">
                <a:solidFill>
                  <a:srgbClr val="000000"/>
                </a:solidFill>
                <a:latin typeface="Arial"/>
                <a:ea typeface="Arial"/>
                <a:cs typeface="Arial"/>
                <a:sym typeface="Arial"/>
              </a:rPr>
              <a:t> at the front of the fuselage. </a:t>
            </a:r>
            <a:endParaRPr>
              <a:solidFill>
                <a:srgbClr val="000000"/>
              </a:solidFill>
              <a:latin typeface="Arial"/>
              <a:ea typeface="Arial"/>
              <a:cs typeface="Arial"/>
              <a:sym typeface="Arial"/>
            </a:endParaRPr>
          </a:p>
          <a:p>
            <a:pPr marL="0" lvl="0" indent="0" algn="l" rtl="0">
              <a:spcBef>
                <a:spcPts val="1600"/>
              </a:spcBef>
              <a:spcAft>
                <a:spcPts val="1600"/>
              </a:spcAft>
              <a:buNone/>
            </a:pPr>
            <a:endParaRPr>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Airplane vs spacecraft</a:t>
            </a:r>
            <a:endParaRPr/>
          </a:p>
        </p:txBody>
      </p:sp>
      <p:sp>
        <p:nvSpPr>
          <p:cNvPr id="286" name="Google Shape;286;p44"/>
          <p:cNvSpPr txBox="1">
            <a:spLocks noGrp="1"/>
          </p:cNvSpPr>
          <p:nvPr>
            <p:ph type="body" idx="1"/>
          </p:nvPr>
        </p:nvSpPr>
        <p:spPr>
          <a:xfrm>
            <a:off x="460950" y="1863750"/>
            <a:ext cx="8222100" cy="262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33333"/>
                </a:solidFill>
                <a:latin typeface="Arial"/>
                <a:ea typeface="Arial"/>
                <a:cs typeface="Arial"/>
                <a:sym typeface="Arial"/>
              </a:rPr>
              <a:t>Aircraft fly through</a:t>
            </a:r>
            <a:r>
              <a:rPr lang="en" sz="2400">
                <a:solidFill>
                  <a:srgbClr val="000000"/>
                </a:solidFill>
                <a:latin typeface="Arial"/>
                <a:ea typeface="Arial"/>
                <a:cs typeface="Arial"/>
                <a:sym typeface="Arial"/>
              </a:rPr>
              <a:t> a</a:t>
            </a:r>
            <a:r>
              <a:rPr lang="en" sz="2400">
                <a:solidFill>
                  <a:srgbClr val="000000"/>
                </a:solidFill>
                <a:uFill>
                  <a:noFill/>
                </a:uFill>
                <a:latin typeface="Arial"/>
                <a:ea typeface="Arial"/>
                <a:cs typeface="Arial"/>
                <a:sym typeface="Arial"/>
                <a:hlinkClick r:id="rId3"/>
              </a:rPr>
              <a:t>ir</a:t>
            </a:r>
            <a:r>
              <a:rPr lang="en" sz="2400">
                <a:solidFill>
                  <a:srgbClr val="000000"/>
                </a:solidFill>
                <a:latin typeface="Arial"/>
                <a:ea typeface="Arial"/>
                <a:cs typeface="Arial"/>
                <a:sym typeface="Arial"/>
              </a:rPr>
              <a:t> </a:t>
            </a:r>
            <a:r>
              <a:rPr lang="en" sz="2400">
                <a:solidFill>
                  <a:srgbClr val="333333"/>
                </a:solidFill>
                <a:latin typeface="Arial"/>
                <a:ea typeface="Arial"/>
                <a:cs typeface="Arial"/>
                <a:sym typeface="Arial"/>
              </a:rPr>
              <a:t>and spacecraft fly in space.</a:t>
            </a:r>
            <a:endParaRPr sz="2400">
              <a:solidFill>
                <a:srgbClr val="333333"/>
              </a:solidFill>
              <a:latin typeface="Arial"/>
              <a:ea typeface="Arial"/>
              <a:cs typeface="Arial"/>
              <a:sym typeface="Arial"/>
            </a:endParaRPr>
          </a:p>
          <a:p>
            <a:pPr marL="0" lvl="0" indent="0" algn="l" rtl="0">
              <a:spcBef>
                <a:spcPts val="0"/>
              </a:spcBef>
              <a:spcAft>
                <a:spcPts val="0"/>
              </a:spcAft>
              <a:buNone/>
            </a:pPr>
            <a:r>
              <a:rPr lang="en" sz="2400">
                <a:solidFill>
                  <a:srgbClr val="333333"/>
                </a:solidFill>
                <a:latin typeface="Arial"/>
                <a:ea typeface="Arial"/>
                <a:cs typeface="Arial"/>
                <a:sym typeface="Arial"/>
              </a:rPr>
              <a:t> </a:t>
            </a:r>
            <a:endParaRPr sz="2400">
              <a:solidFill>
                <a:srgbClr val="333333"/>
              </a:solidFill>
              <a:latin typeface="Arial"/>
              <a:ea typeface="Arial"/>
              <a:cs typeface="Arial"/>
              <a:sym typeface="Arial"/>
            </a:endParaRPr>
          </a:p>
          <a:p>
            <a:pPr marL="0" lvl="0" indent="0" algn="l" rtl="0">
              <a:spcBef>
                <a:spcPts val="0"/>
              </a:spcBef>
              <a:spcAft>
                <a:spcPts val="0"/>
              </a:spcAft>
              <a:buNone/>
            </a:pPr>
            <a:r>
              <a:rPr lang="en" sz="2400">
                <a:solidFill>
                  <a:srgbClr val="333333"/>
                </a:solidFill>
                <a:latin typeface="Arial"/>
                <a:ea typeface="Arial"/>
                <a:cs typeface="Arial"/>
                <a:sym typeface="Arial"/>
              </a:rPr>
              <a:t>In space, there is no air, so a spacecraft cannot be designed the same as an aircraft. To get into space, spacecraft need rocket boosters.  They don’t need wings for flying.</a:t>
            </a:r>
            <a:endParaRPr sz="2400">
              <a:solidFill>
                <a:srgbClr val="333333"/>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Airplane vs spacecraft</a:t>
            </a:r>
            <a:endParaRPr/>
          </a:p>
        </p:txBody>
      </p:sp>
      <p:sp>
        <p:nvSpPr>
          <p:cNvPr id="292" name="Google Shape;292;p4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a:solidFill>
                  <a:srgbClr val="333333"/>
                </a:solidFill>
                <a:latin typeface="Arial"/>
                <a:ea typeface="Arial"/>
                <a:cs typeface="Arial"/>
                <a:sym typeface="Arial"/>
              </a:rPr>
              <a:t>Spacecraft needs to rely on </a:t>
            </a:r>
            <a:r>
              <a:rPr lang="en" sz="2400">
                <a:solidFill>
                  <a:srgbClr val="0071BC"/>
                </a:solidFill>
                <a:uFill>
                  <a:noFill/>
                </a:uFill>
                <a:latin typeface="Arial"/>
                <a:ea typeface="Arial"/>
                <a:cs typeface="Arial"/>
                <a:sym typeface="Arial"/>
                <a:hlinkClick r:id="rId3"/>
              </a:rPr>
              <a:t>thrust</a:t>
            </a:r>
            <a:r>
              <a:rPr lang="en" sz="2400">
                <a:solidFill>
                  <a:srgbClr val="333333"/>
                </a:solidFill>
                <a:latin typeface="Arial"/>
                <a:ea typeface="Arial"/>
                <a:cs typeface="Arial"/>
                <a:sym typeface="Arial"/>
              </a:rPr>
              <a:t> to move around safely. </a:t>
            </a:r>
            <a:endParaRPr sz="2400">
              <a:solidFill>
                <a:srgbClr val="333333"/>
              </a:solidFill>
              <a:latin typeface="Arial"/>
              <a:ea typeface="Arial"/>
              <a:cs typeface="Arial"/>
              <a:sym typeface="Arial"/>
            </a:endParaRPr>
          </a:p>
          <a:p>
            <a:pPr marL="457200" lvl="0" indent="-381000" algn="l" rtl="0">
              <a:spcBef>
                <a:spcPts val="0"/>
              </a:spcBef>
              <a:spcAft>
                <a:spcPts val="0"/>
              </a:spcAft>
              <a:buSzPts val="2400"/>
              <a:buFont typeface="Arial"/>
              <a:buChar char="-"/>
            </a:pPr>
            <a:r>
              <a:rPr lang="en" sz="2400">
                <a:solidFill>
                  <a:srgbClr val="333333"/>
                </a:solidFill>
                <a:latin typeface="Arial"/>
                <a:ea typeface="Arial"/>
                <a:cs typeface="Arial"/>
                <a:sym typeface="Arial"/>
              </a:rPr>
              <a:t>Spacecraft have to carry their own air along in the form of oxidizer, since there is no air to make the engines work. That's why </a:t>
            </a:r>
            <a:r>
              <a:rPr lang="en" sz="2400">
                <a:solidFill>
                  <a:srgbClr val="0071BC"/>
                </a:solidFill>
                <a:uFill>
                  <a:noFill/>
                </a:uFill>
                <a:latin typeface="Arial"/>
                <a:ea typeface="Arial"/>
                <a:cs typeface="Arial"/>
                <a:sym typeface="Arial"/>
                <a:hlinkClick r:id="rId4"/>
              </a:rPr>
              <a:t>jet engines</a:t>
            </a:r>
            <a:r>
              <a:rPr lang="en" sz="2400">
                <a:solidFill>
                  <a:srgbClr val="333333"/>
                </a:solidFill>
                <a:latin typeface="Arial"/>
                <a:ea typeface="Arial"/>
                <a:cs typeface="Arial"/>
                <a:sym typeface="Arial"/>
              </a:rPr>
              <a:t> can't work in space, so </a:t>
            </a:r>
            <a:r>
              <a:rPr lang="en" sz="2400">
                <a:solidFill>
                  <a:srgbClr val="0071BC"/>
                </a:solidFill>
                <a:uFill>
                  <a:noFill/>
                </a:uFill>
                <a:latin typeface="Arial"/>
                <a:ea typeface="Arial"/>
                <a:cs typeface="Arial"/>
                <a:sym typeface="Arial"/>
                <a:hlinkClick r:id="rId5"/>
              </a:rPr>
              <a:t>rocket engines</a:t>
            </a:r>
            <a:r>
              <a:rPr lang="en" sz="2400">
                <a:solidFill>
                  <a:srgbClr val="333333"/>
                </a:solidFill>
                <a:latin typeface="Arial"/>
                <a:ea typeface="Arial"/>
                <a:cs typeface="Arial"/>
                <a:sym typeface="Arial"/>
              </a:rPr>
              <a:t> must be used instead.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Daniel Bernoulli</a:t>
            </a:r>
            <a:endParaRPr/>
          </a:p>
        </p:txBody>
      </p:sp>
      <p:sp>
        <p:nvSpPr>
          <p:cNvPr id="87" name="Google Shape;87;p16"/>
          <p:cNvSpPr txBox="1">
            <a:spLocks noGrp="1"/>
          </p:cNvSpPr>
          <p:nvPr>
            <p:ph type="body" idx="1"/>
          </p:nvPr>
        </p:nvSpPr>
        <p:spPr>
          <a:xfrm>
            <a:off x="2853150" y="1919075"/>
            <a:ext cx="58407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Swiss mathematician</a:t>
            </a:r>
            <a:endParaRPr/>
          </a:p>
          <a:p>
            <a:pPr marL="457200" lvl="0" indent="-342900" algn="l" rtl="0">
              <a:spcBef>
                <a:spcPts val="0"/>
              </a:spcBef>
              <a:spcAft>
                <a:spcPts val="0"/>
              </a:spcAft>
              <a:buSzPts val="1800"/>
              <a:buChar char="-"/>
            </a:pPr>
            <a:r>
              <a:rPr lang="en"/>
              <a:t>Studied fluids, and the result of altering pressure of fluids</a:t>
            </a:r>
            <a:endParaRPr/>
          </a:p>
          <a:p>
            <a:pPr marL="457200" lvl="0" indent="-342900" algn="l" rtl="0">
              <a:spcBef>
                <a:spcPts val="0"/>
              </a:spcBef>
              <a:spcAft>
                <a:spcPts val="0"/>
              </a:spcAft>
              <a:buSzPts val="1800"/>
              <a:buChar char="-"/>
            </a:pPr>
            <a:r>
              <a:rPr lang="en"/>
              <a:t>Lived 1700-1782</a:t>
            </a:r>
            <a:endParaRPr/>
          </a:p>
          <a:p>
            <a:pPr marL="0" lvl="0" indent="0" algn="l" rtl="0">
              <a:spcBef>
                <a:spcPts val="1600"/>
              </a:spcBef>
              <a:spcAft>
                <a:spcPts val="1600"/>
              </a:spcAft>
              <a:buNone/>
            </a:pPr>
            <a:endParaRPr/>
          </a:p>
        </p:txBody>
      </p:sp>
      <p:pic>
        <p:nvPicPr>
          <p:cNvPr id="88" name="Google Shape;88;p16"/>
          <p:cNvPicPr preferRelativeResize="0"/>
          <p:nvPr/>
        </p:nvPicPr>
        <p:blipFill>
          <a:blip r:embed="rId3">
            <a:alphaModFix/>
          </a:blip>
          <a:stretch>
            <a:fillRect/>
          </a:stretch>
        </p:blipFill>
        <p:spPr>
          <a:xfrm>
            <a:off x="471900" y="1821600"/>
            <a:ext cx="2381250" cy="2905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Bernoulli’s principle states:</a:t>
            </a:r>
            <a:endParaRPr/>
          </a:p>
        </p:txBody>
      </p:sp>
      <p:sp>
        <p:nvSpPr>
          <p:cNvPr id="94" name="Google Shape;94;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a:solidFill>
                  <a:srgbClr val="000000"/>
                </a:solidFill>
              </a:rPr>
              <a:t>As the velocity of a fluid increases, the pressure exerted by that fluid decreases. As the velocity decreases, the pressure increases.</a:t>
            </a:r>
            <a:endParaRPr>
              <a:solidFill>
                <a:srgbClr val="000000"/>
              </a:solidFill>
            </a:endParaRPr>
          </a:p>
          <a:p>
            <a:pPr marL="0" lvl="0" indent="0" algn="l" rtl="0">
              <a:lnSpc>
                <a:spcPct val="100000"/>
              </a:lnSpc>
              <a:spcBef>
                <a:spcPts val="600"/>
              </a:spcBef>
              <a:spcAft>
                <a:spcPts val="0"/>
              </a:spcAft>
              <a:buNone/>
            </a:pPr>
            <a:endParaRPr>
              <a:solidFill>
                <a:srgbClr val="000000"/>
              </a:solidFill>
            </a:endParaRPr>
          </a:p>
          <a:p>
            <a:pPr marL="0" lvl="0" indent="0" algn="l" rtl="0">
              <a:lnSpc>
                <a:spcPct val="100000"/>
              </a:lnSpc>
              <a:spcBef>
                <a:spcPts val="600"/>
              </a:spcBef>
              <a:spcAft>
                <a:spcPts val="0"/>
              </a:spcAft>
              <a:buNone/>
            </a:pPr>
            <a:r>
              <a:rPr lang="en">
                <a:solidFill>
                  <a:srgbClr val="000000"/>
                </a:solidFill>
              </a:rPr>
              <a:t>In other words…</a:t>
            </a:r>
            <a:endParaRPr>
              <a:solidFill>
                <a:srgbClr val="000000"/>
              </a:solidFill>
            </a:endParaRPr>
          </a:p>
          <a:p>
            <a:pPr marL="0" lvl="0" indent="0" algn="l" rtl="0">
              <a:lnSpc>
                <a:spcPct val="100000"/>
              </a:lnSpc>
              <a:spcBef>
                <a:spcPts val="600"/>
              </a:spcBef>
              <a:spcAft>
                <a:spcPts val="0"/>
              </a:spcAft>
              <a:buNone/>
            </a:pPr>
            <a:r>
              <a:rPr lang="en">
                <a:solidFill>
                  <a:srgbClr val="000000"/>
                </a:solidFill>
              </a:rPr>
              <a:t>high speed=lower pressure</a:t>
            </a:r>
            <a:endParaRPr>
              <a:solidFill>
                <a:srgbClr val="000000"/>
              </a:solidFill>
            </a:endParaRPr>
          </a:p>
          <a:p>
            <a:pPr marL="0" lvl="0" indent="0" algn="l" rtl="0">
              <a:lnSpc>
                <a:spcPct val="100000"/>
              </a:lnSpc>
              <a:spcBef>
                <a:spcPts val="600"/>
              </a:spcBef>
              <a:spcAft>
                <a:spcPts val="0"/>
              </a:spcAft>
              <a:buNone/>
            </a:pPr>
            <a:r>
              <a:rPr lang="en">
                <a:solidFill>
                  <a:srgbClr val="000000"/>
                </a:solidFill>
              </a:rPr>
              <a:t>low speed=higher pressure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Air, Aerodynamics, and Flight</a:t>
            </a:r>
            <a:endParaRPr/>
          </a:p>
        </p:txBody>
      </p:sp>
      <p:sp>
        <p:nvSpPr>
          <p:cNvPr id="100" name="Google Shape;100;p18"/>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Bernoulli’s Principle in action:</a:t>
            </a:r>
            <a:endParaRPr/>
          </a:p>
        </p:txBody>
      </p:sp>
      <p:pic>
        <p:nvPicPr>
          <p:cNvPr id="106" name="Google Shape;106;p19"/>
          <p:cNvPicPr preferRelativeResize="0"/>
          <p:nvPr/>
        </p:nvPicPr>
        <p:blipFill>
          <a:blip r:embed="rId3">
            <a:alphaModFix/>
          </a:blip>
          <a:stretch>
            <a:fillRect/>
          </a:stretch>
        </p:blipFill>
        <p:spPr>
          <a:xfrm>
            <a:off x="519475" y="1757650"/>
            <a:ext cx="4551525" cy="2261450"/>
          </a:xfrm>
          <a:prstGeom prst="rect">
            <a:avLst/>
          </a:prstGeom>
          <a:noFill/>
          <a:ln>
            <a:noFill/>
          </a:ln>
        </p:spPr>
      </p:pic>
      <p:pic>
        <p:nvPicPr>
          <p:cNvPr id="107" name="Google Shape;107;p19"/>
          <p:cNvPicPr preferRelativeResize="0"/>
          <p:nvPr/>
        </p:nvPicPr>
        <p:blipFill>
          <a:blip r:embed="rId4">
            <a:alphaModFix/>
          </a:blip>
          <a:stretch>
            <a:fillRect/>
          </a:stretch>
        </p:blipFill>
        <p:spPr>
          <a:xfrm>
            <a:off x="5491363" y="1800025"/>
            <a:ext cx="3012825" cy="2091925"/>
          </a:xfrm>
          <a:prstGeom prst="rect">
            <a:avLst/>
          </a:prstGeom>
          <a:noFill/>
          <a:ln>
            <a:noFill/>
          </a:ln>
        </p:spPr>
      </p:pic>
      <p:sp>
        <p:nvSpPr>
          <p:cNvPr id="108" name="Google Shape;108;p19"/>
          <p:cNvSpPr txBox="1"/>
          <p:nvPr/>
        </p:nvSpPr>
        <p:spPr>
          <a:xfrm>
            <a:off x="516300" y="4019100"/>
            <a:ext cx="4507200" cy="9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air moving ABOVE the strip is FASTER, this means that there is lower pressure on top, and HIGH pressure underneath. The air exerts this pressure upwards from underneath the paper, making it straighten out</a:t>
            </a:r>
            <a:endParaRPr/>
          </a:p>
        </p:txBody>
      </p:sp>
      <p:sp>
        <p:nvSpPr>
          <p:cNvPr id="109" name="Google Shape;109;p19"/>
          <p:cNvSpPr txBox="1"/>
          <p:nvPr/>
        </p:nvSpPr>
        <p:spPr>
          <a:xfrm>
            <a:off x="5196275" y="3769375"/>
            <a:ext cx="3603000" cy="9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air moving through the paper is faster, meaning that there is LOW air pressure inside the tent.  The air outside has HIGH air pressure, and is exerting this high pressure on either side of the tent, making it cave 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does that have to do with airplanes?</a:t>
            </a:r>
            <a:endParaRPr/>
          </a:p>
        </p:txBody>
      </p:sp>
      <p:sp>
        <p:nvSpPr>
          <p:cNvPr id="115" name="Google Shape;115;p20"/>
          <p:cNvSpPr txBox="1">
            <a:spLocks noGrp="1"/>
          </p:cNvSpPr>
          <p:nvPr>
            <p:ph type="body" idx="1"/>
          </p:nvPr>
        </p:nvSpPr>
        <p:spPr>
          <a:xfrm>
            <a:off x="471900" y="1919075"/>
            <a:ext cx="8222100" cy="994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shape of an airplane wing is crucial in making it fly</a:t>
            </a:r>
            <a:endParaRPr/>
          </a:p>
          <a:p>
            <a:pPr marL="457200" lvl="0" indent="-342900" algn="l" rtl="0">
              <a:spcBef>
                <a:spcPts val="0"/>
              </a:spcBef>
              <a:spcAft>
                <a:spcPts val="0"/>
              </a:spcAft>
              <a:buSzPts val="1800"/>
              <a:buChar char="-"/>
            </a:pPr>
            <a:r>
              <a:rPr lang="en"/>
              <a:t>Because of the shape of the wing, the air moves FASTER over the top of the wing, and SLOWER under it</a:t>
            </a:r>
            <a:endParaRPr/>
          </a:p>
          <a:p>
            <a:pPr marL="0" lvl="0" indent="0" algn="l" rtl="0">
              <a:spcBef>
                <a:spcPts val="1600"/>
              </a:spcBef>
              <a:spcAft>
                <a:spcPts val="1600"/>
              </a:spcAft>
              <a:buNone/>
            </a:pPr>
            <a:endParaRPr/>
          </a:p>
        </p:txBody>
      </p:sp>
      <p:pic>
        <p:nvPicPr>
          <p:cNvPr id="116" name="Google Shape;116;p20"/>
          <p:cNvPicPr preferRelativeResize="0"/>
          <p:nvPr/>
        </p:nvPicPr>
        <p:blipFill>
          <a:blip r:embed="rId3">
            <a:alphaModFix/>
          </a:blip>
          <a:stretch>
            <a:fillRect/>
          </a:stretch>
        </p:blipFill>
        <p:spPr>
          <a:xfrm>
            <a:off x="4572000" y="2705100"/>
            <a:ext cx="4572000" cy="2438400"/>
          </a:xfrm>
          <a:prstGeom prst="rect">
            <a:avLst/>
          </a:prstGeom>
          <a:noFill/>
          <a:ln>
            <a:noFill/>
          </a:ln>
        </p:spPr>
      </p:pic>
      <p:sp>
        <p:nvSpPr>
          <p:cNvPr id="117" name="Google Shape;117;p20"/>
          <p:cNvSpPr txBox="1"/>
          <p:nvPr/>
        </p:nvSpPr>
        <p:spPr>
          <a:xfrm>
            <a:off x="471900" y="2803200"/>
            <a:ext cx="4108200" cy="2242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If the air moves faster above the wing, Bernoulli’s principle states that the air pressure is LOW.</a:t>
            </a:r>
            <a:endParaRPr sz="1800">
              <a:solidFill>
                <a:schemeClr val="lt2"/>
              </a:solidFill>
              <a:latin typeface="Roboto"/>
              <a:ea typeface="Roboto"/>
              <a:cs typeface="Roboto"/>
              <a:sym typeface="Roboto"/>
            </a:endParaRPr>
          </a:p>
          <a:p>
            <a:pPr marL="457200" lvl="0" indent="-342900" algn="l" rtl="0">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That means the air pressure below the wing must be HIGH, and the air exerts pressure on the wing to make it go up.</a:t>
            </a:r>
            <a:endParaRPr sz="1800">
              <a:solidFill>
                <a:schemeClr val="lt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1"/>
          <p:cNvPicPr preferRelativeResize="0"/>
          <p:nvPr/>
        </p:nvPicPr>
        <p:blipFill>
          <a:blip r:embed="rId3">
            <a:alphaModFix/>
          </a:blip>
          <a:stretch>
            <a:fillRect/>
          </a:stretch>
        </p:blipFill>
        <p:spPr>
          <a:xfrm>
            <a:off x="668450" y="0"/>
            <a:ext cx="7807095" cy="2965626"/>
          </a:xfrm>
          <a:prstGeom prst="rect">
            <a:avLst/>
          </a:prstGeom>
          <a:noFill/>
          <a:ln>
            <a:noFill/>
          </a:ln>
        </p:spPr>
      </p:pic>
      <p:sp>
        <p:nvSpPr>
          <p:cNvPr id="123" name="Google Shape;123;p21"/>
          <p:cNvSpPr txBox="1">
            <a:spLocks noGrp="1"/>
          </p:cNvSpPr>
          <p:nvPr>
            <p:ph type="title"/>
          </p:nvPr>
        </p:nvSpPr>
        <p:spPr>
          <a:xfrm>
            <a:off x="460950" y="3187125"/>
            <a:ext cx="8222100" cy="91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a:highlight>
                  <a:schemeClr val="dk1"/>
                </a:highlight>
              </a:rPr>
              <a:t>Airfoil</a:t>
            </a:r>
            <a:endParaRPr sz="9600">
              <a:highlight>
                <a:schemeClr val="dk1"/>
              </a:highlight>
            </a:endParaRPr>
          </a:p>
        </p:txBody>
      </p:sp>
      <p:sp>
        <p:nvSpPr>
          <p:cNvPr id="124" name="Google Shape;124;p21"/>
          <p:cNvSpPr txBox="1">
            <a:spLocks noGrp="1"/>
          </p:cNvSpPr>
          <p:nvPr>
            <p:ph type="body" idx="1"/>
          </p:nvPr>
        </p:nvSpPr>
        <p:spPr>
          <a:xfrm>
            <a:off x="475500" y="3949475"/>
            <a:ext cx="8222100" cy="65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222222"/>
                </a:solidFill>
                <a:highlight>
                  <a:srgbClr val="FFFFFF"/>
                </a:highlight>
                <a:latin typeface="Arial"/>
                <a:ea typeface="Arial"/>
                <a:cs typeface="Arial"/>
                <a:sym typeface="Arial"/>
              </a:rPr>
              <a:t>a structure with curved surfaces designed to give the most favorable ratio of lift to drag in flight</a:t>
            </a:r>
            <a:endParaRPr sz="1400">
              <a:solidFill>
                <a:srgbClr val="222222"/>
              </a:solidFill>
              <a:highlight>
                <a:srgbClr val="FFFFFF"/>
              </a:highlight>
              <a:latin typeface="Arial"/>
              <a:ea typeface="Arial"/>
              <a:cs typeface="Arial"/>
              <a:sym typeface="Arial"/>
            </a:endParaRPr>
          </a:p>
          <a:p>
            <a:pPr marL="0" lvl="0" indent="0" algn="ctr" rtl="0">
              <a:spcBef>
                <a:spcPts val="1600"/>
              </a:spcBef>
              <a:spcAft>
                <a:spcPts val="1600"/>
              </a:spcAft>
              <a:buNone/>
            </a:pPr>
            <a:r>
              <a:rPr lang="en" sz="1400">
                <a:solidFill>
                  <a:srgbClr val="222222"/>
                </a:solidFill>
                <a:highlight>
                  <a:srgbClr val="FFFFFF"/>
                </a:highlight>
                <a:latin typeface="Arial"/>
                <a:ea typeface="Arial"/>
                <a:cs typeface="Arial"/>
                <a:sym typeface="Arial"/>
              </a:rPr>
              <a:t>AKA: airplane wings</a:t>
            </a:r>
            <a:endParaRPr sz="1400">
              <a:solidFill>
                <a:srgbClr val="222222"/>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1552</Words>
  <Application>Microsoft Macintosh PowerPoint</Application>
  <PresentationFormat>On-screen Show (16:9)</PresentationFormat>
  <Paragraphs>124</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Ubuntu</vt:lpstr>
      <vt:lpstr>Roboto</vt:lpstr>
      <vt:lpstr>Verdana</vt:lpstr>
      <vt:lpstr>Arial</vt:lpstr>
      <vt:lpstr>Material</vt:lpstr>
      <vt:lpstr>Air, Aerodynamics, and Flight</vt:lpstr>
      <vt:lpstr>What is air?</vt:lpstr>
      <vt:lpstr>What is air?</vt:lpstr>
      <vt:lpstr>Daniel Bernoulli</vt:lpstr>
      <vt:lpstr>Bernoulli’s principle states:</vt:lpstr>
      <vt:lpstr>Air, Aerodynamics, and Flight</vt:lpstr>
      <vt:lpstr>Bernoulli’s Principle in action:</vt:lpstr>
      <vt:lpstr>What does that have to do with airplanes?</vt:lpstr>
      <vt:lpstr>Airfoil</vt:lpstr>
      <vt:lpstr>Forces of Flight</vt:lpstr>
      <vt:lpstr>Opposites...</vt:lpstr>
      <vt:lpstr>Ways to overcome drag: </vt:lpstr>
      <vt:lpstr>Flight in birds</vt:lpstr>
      <vt:lpstr>PowerPoint Presentation</vt:lpstr>
      <vt:lpstr>PowerPoint Presentation</vt:lpstr>
      <vt:lpstr>PowerPoint Presentation</vt:lpstr>
      <vt:lpstr>Flight in insects</vt:lpstr>
      <vt:lpstr>Animals and thrust</vt:lpstr>
      <vt:lpstr>Parachutes</vt:lpstr>
      <vt:lpstr>Parachutes</vt:lpstr>
      <vt:lpstr>The reason the weight and paper don’t land at the same time is because of air resistance</vt:lpstr>
      <vt:lpstr>Parachutes</vt:lpstr>
      <vt:lpstr>Hot Air Balloons</vt:lpstr>
      <vt:lpstr>How do they move? </vt:lpstr>
      <vt:lpstr>Helicopters</vt:lpstr>
      <vt:lpstr>Gliders</vt:lpstr>
      <vt:lpstr>Gliders</vt:lpstr>
      <vt:lpstr>Roll, Pitch and Yaw</vt:lpstr>
      <vt:lpstr>Parts of an airplane</vt:lpstr>
      <vt:lpstr>Parts of an airplane</vt:lpstr>
      <vt:lpstr>Parts of an airplane</vt:lpstr>
      <vt:lpstr>Airplane vs spacecraft</vt:lpstr>
      <vt:lpstr>Airplane vs spacecraft</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Aerodynamics, and Flight</dc:title>
  <cp:lastModifiedBy>Goddard, Kelsey A</cp:lastModifiedBy>
  <cp:revision>2</cp:revision>
  <dcterms:modified xsi:type="dcterms:W3CDTF">2019-06-03T18:32:57Z</dcterms:modified>
</cp:coreProperties>
</file>